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65" r:id="rId2"/>
    <p:sldId id="297" r:id="rId3"/>
    <p:sldId id="266" r:id="rId4"/>
    <p:sldId id="267" r:id="rId5"/>
    <p:sldId id="292" r:id="rId6"/>
    <p:sldId id="293" r:id="rId7"/>
    <p:sldId id="294" r:id="rId8"/>
    <p:sldId id="295" r:id="rId9"/>
    <p:sldId id="296" r:id="rId10"/>
    <p:sldId id="256" r:id="rId11"/>
    <p:sldId id="257" r:id="rId12"/>
    <p:sldId id="258" r:id="rId13"/>
    <p:sldId id="259" r:id="rId14"/>
    <p:sldId id="269" r:id="rId15"/>
    <p:sldId id="283" r:id="rId16"/>
    <p:sldId id="284" r:id="rId17"/>
    <p:sldId id="286" r:id="rId18"/>
    <p:sldId id="287" r:id="rId19"/>
    <p:sldId id="288" r:id="rId20"/>
    <p:sldId id="285" r:id="rId21"/>
    <p:sldId id="264" r:id="rId22"/>
    <p:sldId id="260" r:id="rId23"/>
    <p:sldId id="261" r:id="rId24"/>
    <p:sldId id="262" r:id="rId25"/>
    <p:sldId id="263" r:id="rId26"/>
    <p:sldId id="271" r:id="rId27"/>
    <p:sldId id="276" r:id="rId28"/>
    <p:sldId id="277" r:id="rId29"/>
    <p:sldId id="278" r:id="rId30"/>
    <p:sldId id="279" r:id="rId31"/>
    <p:sldId id="280" r:id="rId32"/>
    <p:sldId id="281" r:id="rId33"/>
    <p:sldId id="273" r:id="rId34"/>
    <p:sldId id="274" r:id="rId35"/>
    <p:sldId id="289" r:id="rId36"/>
    <p:sldId id="290" r:id="rId37"/>
    <p:sldId id="2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72082DB-3005-D249-B839-BFD6EFE91795}">
          <p14:sldIdLst>
            <p14:sldId id="265"/>
            <p14:sldId id="297"/>
            <p14:sldId id="266"/>
            <p14:sldId id="267"/>
            <p14:sldId id="292"/>
            <p14:sldId id="293"/>
            <p14:sldId id="294"/>
            <p14:sldId id="295"/>
            <p14:sldId id="296"/>
            <p14:sldId id="256"/>
            <p14:sldId id="257"/>
            <p14:sldId id="258"/>
            <p14:sldId id="259"/>
            <p14:sldId id="269"/>
            <p14:sldId id="283"/>
            <p14:sldId id="284"/>
            <p14:sldId id="286"/>
            <p14:sldId id="287"/>
            <p14:sldId id="288"/>
            <p14:sldId id="285"/>
            <p14:sldId id="264"/>
            <p14:sldId id="260"/>
            <p14:sldId id="261"/>
            <p14:sldId id="262"/>
            <p14:sldId id="263"/>
            <p14:sldId id="271"/>
            <p14:sldId id="276"/>
            <p14:sldId id="277"/>
            <p14:sldId id="278"/>
            <p14:sldId id="279"/>
            <p14:sldId id="280"/>
            <p14:sldId id="281"/>
            <p14:sldId id="273"/>
            <p14:sldId id="274"/>
            <p14:sldId id="289"/>
            <p14:sldId id="290"/>
            <p14:sldId id="2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D7D7"/>
    <a:srgbClr val="2B1E17"/>
    <a:srgbClr val="FFFFFF"/>
    <a:srgbClr val="645654"/>
    <a:srgbClr val="4F4442"/>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9366" autoAdjust="0"/>
    <p:restoredTop sz="87216" autoAdjust="0"/>
  </p:normalViewPr>
  <p:slideViewPr>
    <p:cSldViewPr snapToGrid="0">
      <p:cViewPr>
        <p:scale>
          <a:sx n="65" d="100"/>
          <a:sy n="65" d="100"/>
        </p:scale>
        <p:origin x="-240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t>2/23/14</a:t>
            </a:r>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137473-CCF5-9F4C-BF4C-23D88F01831B}" type="slidenum">
              <a:rPr lang="en-US" smtClean="0"/>
              <a:t>‹#›</a:t>
            </a:fld>
            <a:endParaRPr lang="en-US"/>
          </a:p>
        </p:txBody>
      </p:sp>
    </p:spTree>
    <p:extLst>
      <p:ext uri="{BB962C8B-B14F-4D97-AF65-F5344CB8AC3E}">
        <p14:creationId xmlns:p14="http://schemas.microsoft.com/office/powerpoint/2010/main" val="409788047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smtClean="0"/>
              <a:t>2/23/14</a:t>
            </a:r>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A4C2D8-C9A7-4853-B531-9E741759BB20}" type="slidenum">
              <a:rPr lang="en-US" smtClean="0"/>
              <a:t>‹#›</a:t>
            </a:fld>
            <a:endParaRPr lang="en-US"/>
          </a:p>
        </p:txBody>
      </p:sp>
    </p:spTree>
    <p:extLst>
      <p:ext uri="{BB962C8B-B14F-4D97-AF65-F5344CB8AC3E}">
        <p14:creationId xmlns:p14="http://schemas.microsoft.com/office/powerpoint/2010/main" val="29215422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A4C2D8-C9A7-4853-B531-9E741759BB20}" type="slidenum">
              <a:rPr lang="en-US" smtClean="0"/>
              <a:t>1</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744784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Credit: Dr. </a:t>
            </a:r>
            <a:r>
              <a:rPr lang="en-US" dirty="0" err="1" smtClean="0"/>
              <a:t>Levenstien</a:t>
            </a:r>
            <a:endParaRPr lang="en-US" dirty="0" smtClean="0"/>
          </a:p>
          <a:p>
            <a:endParaRPr lang="en-US" dirty="0"/>
          </a:p>
        </p:txBody>
      </p:sp>
      <p:sp>
        <p:nvSpPr>
          <p:cNvPr id="4" name="Slide Number Placeholder 3"/>
          <p:cNvSpPr>
            <a:spLocks noGrp="1"/>
          </p:cNvSpPr>
          <p:nvPr>
            <p:ph type="sldNum" sz="quarter" idx="10"/>
          </p:nvPr>
        </p:nvSpPr>
        <p:spPr/>
        <p:txBody>
          <a:bodyPr/>
          <a:lstStyle/>
          <a:p>
            <a:fld id="{6669E09E-3544-4871-91E7-9E81584FF1C2}" type="slidenum">
              <a:rPr lang="en-US" smtClean="0"/>
              <a:t>19</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4067190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 statement</a:t>
            </a:r>
            <a:endParaRPr lang="en-US" dirty="0"/>
          </a:p>
        </p:txBody>
      </p:sp>
      <p:sp>
        <p:nvSpPr>
          <p:cNvPr id="4" name="Slide Number Placeholder 3"/>
          <p:cNvSpPr>
            <a:spLocks noGrp="1"/>
          </p:cNvSpPr>
          <p:nvPr>
            <p:ph type="sldNum" sz="quarter" idx="10"/>
          </p:nvPr>
        </p:nvSpPr>
        <p:spPr/>
        <p:txBody>
          <a:bodyPr/>
          <a:lstStyle/>
          <a:p>
            <a:fld id="{A2A4C2D8-C9A7-4853-B531-9E741759BB20}" type="slidenum">
              <a:rPr lang="en-US" smtClean="0"/>
              <a:t>20</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4126615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Anthony. He’s chill.</a:t>
            </a:r>
            <a:endParaRPr lang="en-US" dirty="0"/>
          </a:p>
        </p:txBody>
      </p:sp>
      <p:sp>
        <p:nvSpPr>
          <p:cNvPr id="4" name="Slide Number Placeholder 3"/>
          <p:cNvSpPr>
            <a:spLocks noGrp="1"/>
          </p:cNvSpPr>
          <p:nvPr>
            <p:ph type="sldNum" sz="quarter" idx="10"/>
          </p:nvPr>
        </p:nvSpPr>
        <p:spPr/>
        <p:txBody>
          <a:bodyPr/>
          <a:lstStyle/>
          <a:p>
            <a:fld id="{A2A4C2D8-C9A7-4853-B531-9E741759BB20}" type="slidenum">
              <a:rPr lang="en-US" smtClean="0"/>
              <a:t>21</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369552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solve this problem</a:t>
            </a:r>
            <a:r>
              <a:rPr lang="en-US" baseline="0" dirty="0" smtClean="0"/>
              <a:t> we will implement a waitlist system that handles course fill ups during the enrollment process.  We’ve elected to include a communication system in order to reach students when a course opens up.  They will be notified via: email, call, or text; (user specified) giving them an opportunity to sign up for their desired course.</a:t>
            </a:r>
          </a:p>
          <a:p>
            <a:endParaRPr lang="en-US" baseline="0" dirty="0" smtClean="0"/>
          </a:p>
          <a:p>
            <a:r>
              <a:rPr lang="en-US" baseline="0" dirty="0" smtClean="0"/>
              <a:t>Next slide please….</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22</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603419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we intend</a:t>
            </a:r>
            <a:r>
              <a:rPr lang="en-US" baseline="0" dirty="0" smtClean="0"/>
              <a:t> to achieve with this system?  The enrollment process shall become more streamline and will eliminate the “panic factor” for students while relieving faculty and the University administration in the event of a course fill up.  What exactly do I mean by “panic factor”?  I would like to reference our current process flow diagram to illustrate my point.</a:t>
            </a:r>
          </a:p>
          <a:p>
            <a:endParaRPr lang="en-US" baseline="0" dirty="0" smtClean="0"/>
          </a:p>
          <a:p>
            <a:r>
              <a:rPr lang="en-US" baseline="0" dirty="0" smtClean="0"/>
              <a:t>Next slide please….</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23</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3243152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p>
          <a:p>
            <a:endParaRPr lang="en-US" dirty="0" smtClean="0"/>
          </a:p>
          <a:p>
            <a:r>
              <a:rPr lang="en-US" dirty="0" smtClean="0"/>
              <a:t>Wow…..would</a:t>
            </a:r>
            <a:r>
              <a:rPr lang="en-US" baseline="0" dirty="0" smtClean="0"/>
              <a:t> you just look at how sad that user is?  Its mildly depressing.  </a:t>
            </a:r>
          </a:p>
          <a:p>
            <a:endParaRPr lang="en-US" baseline="0" dirty="0" smtClean="0"/>
          </a:p>
          <a:p>
            <a:r>
              <a:rPr lang="en-US" baseline="0" dirty="0" smtClean="0"/>
              <a:t>*pause for pity chuckles*</a:t>
            </a:r>
          </a:p>
          <a:p>
            <a:endParaRPr lang="en-US" baseline="0" dirty="0" smtClean="0"/>
          </a:p>
          <a:p>
            <a:r>
              <a:rPr lang="en-US" baseline="0" dirty="0" smtClean="0"/>
              <a:t>The diagram shows a scenario of a student attempting to sign up for a course they need in order to graduate on time.  We all know how this process flow goes with no hang ups:</a:t>
            </a:r>
          </a:p>
          <a:p>
            <a:pPr marL="228600" indent="-228600">
              <a:buAutoNum type="arabicPeriod"/>
            </a:pPr>
            <a:r>
              <a:rPr lang="en-US" baseline="0" dirty="0" smtClean="0"/>
              <a:t>The student logs into </a:t>
            </a:r>
            <a:r>
              <a:rPr lang="en-US" baseline="0" dirty="0" err="1" smtClean="0"/>
              <a:t>myOdu</a:t>
            </a:r>
            <a:endParaRPr lang="en-US" baseline="0" dirty="0" smtClean="0"/>
          </a:p>
          <a:p>
            <a:pPr marL="228600" indent="-228600">
              <a:buAutoNum type="arabicPeriod"/>
            </a:pPr>
            <a:r>
              <a:rPr lang="en-US" baseline="0" dirty="0" smtClean="0"/>
              <a:t>They then get into </a:t>
            </a:r>
            <a:r>
              <a:rPr lang="en-US" baseline="0" dirty="0" err="1" smtClean="0"/>
              <a:t>LeoOnline</a:t>
            </a: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Admissions, Registration, Student Records, Graduation Information tab</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Choose</a:t>
            </a:r>
            <a:r>
              <a:rPr lang="en-US" sz="1200" b="0" i="0" kern="1200" baseline="0" dirty="0" smtClean="0">
                <a:solidFill>
                  <a:schemeClr val="tx1"/>
                </a:solidFill>
                <a:effectLst/>
                <a:latin typeface="+mn-lt"/>
                <a:ea typeface="+mn-ea"/>
                <a:cs typeface="+mn-cs"/>
              </a:rPr>
              <a:t> Registration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baseline="0" dirty="0" smtClean="0">
                <a:solidFill>
                  <a:schemeClr val="tx1"/>
                </a:solidFill>
                <a:effectLst/>
                <a:latin typeface="+mn-lt"/>
                <a:ea typeface="+mn-ea"/>
                <a:cs typeface="+mn-cs"/>
              </a:rPr>
              <a:t>Add/Drop/Withdraw Classes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baseline="0" dirty="0" smtClean="0">
                <a:solidFill>
                  <a:schemeClr val="tx1"/>
                </a:solidFill>
                <a:effectLst/>
                <a:latin typeface="+mn-lt"/>
                <a:ea typeface="+mn-ea"/>
                <a:cs typeface="+mn-cs"/>
              </a:rPr>
              <a:t>Select your term</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baseline="0" dirty="0" smtClean="0">
                <a:solidFill>
                  <a:schemeClr val="tx1"/>
                </a:solidFill>
                <a:effectLst/>
                <a:latin typeface="+mn-lt"/>
                <a:ea typeface="+mn-ea"/>
                <a:cs typeface="+mn-cs"/>
              </a:rPr>
              <a:t>Find your class and enroll</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baseline="0" dirty="0" smtClean="0">
                <a:solidFill>
                  <a:schemeClr val="tx1"/>
                </a:solidFill>
                <a:effectLst/>
                <a:latin typeface="+mn-lt"/>
                <a:ea typeface="+mn-ea"/>
                <a:cs typeface="+mn-cs"/>
              </a:rPr>
              <a:t>Everyone is happy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However, it doesn’t always play out this way.  A student will undoubtedly encounter a situation where they cannot sign up for a class because its full.  Now I must admit I have acted just like that sad face user when something like this happened to me.  I panicked; thinking that I wouldn’t be able to get into my course and I went through the paces of:  Constantly refreshing to see if a spot opened up, Emailing my site director, Contacting my advisor (as Professor </a:t>
            </a:r>
            <a:r>
              <a:rPr lang="en-US" sz="1200" b="0" i="0" kern="1200" baseline="0" dirty="0" err="1" smtClean="0">
                <a:solidFill>
                  <a:schemeClr val="tx1"/>
                </a:solidFill>
                <a:effectLst/>
                <a:latin typeface="+mn-lt"/>
                <a:ea typeface="+mn-ea"/>
                <a:cs typeface="+mn-cs"/>
              </a:rPr>
              <a:t>Brunelle</a:t>
            </a:r>
            <a:r>
              <a:rPr lang="en-US" sz="1200" b="0" i="0" kern="1200" baseline="0" dirty="0" smtClean="0">
                <a:solidFill>
                  <a:schemeClr val="tx1"/>
                </a:solidFill>
                <a:effectLst/>
                <a:latin typeface="+mn-lt"/>
                <a:ea typeface="+mn-ea"/>
                <a:cs typeface="+mn-cs"/>
              </a:rPr>
              <a:t> may recall), and emailing the Professors who were instructing that course attempting to get in.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This whole ordeal is incredibly time consuming.  How could most of this been avoided?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Next slide please….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36CA402F-9E31-4FD6-8E97-57E534E55E7A}" type="slidenum">
              <a:rPr lang="en-US" smtClean="0"/>
              <a:t>24</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3397721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dirty="0" smtClean="0"/>
              <a:t>AFTER</a:t>
            </a:r>
          </a:p>
          <a:p>
            <a:pPr lvl="0"/>
            <a:endParaRPr lang="en-US" sz="2800" dirty="0" smtClean="0"/>
          </a:p>
          <a:p>
            <a:pPr lvl="0"/>
            <a:r>
              <a:rPr lang="en-US" sz="2800" dirty="0" smtClean="0"/>
              <a:t>It seems our sad</a:t>
            </a:r>
            <a:r>
              <a:rPr lang="en-US" sz="2800" baseline="0" dirty="0" smtClean="0"/>
              <a:t> user has turned that frown upside down.</a:t>
            </a:r>
          </a:p>
          <a:p>
            <a:pPr lvl="0"/>
            <a:endParaRPr lang="en-US" sz="2800" baseline="0" dirty="0" smtClean="0"/>
          </a:p>
          <a:p>
            <a:pPr lvl="0"/>
            <a:r>
              <a:rPr lang="en-US" sz="2800" baseline="0" dirty="0" smtClean="0"/>
              <a:t>*pause for pity chuckles*</a:t>
            </a:r>
          </a:p>
          <a:p>
            <a:pPr lvl="0"/>
            <a:endParaRPr lang="en-US" sz="2800" baseline="0" dirty="0" smtClean="0"/>
          </a:p>
          <a:p>
            <a:pPr lvl="0"/>
            <a:r>
              <a:rPr lang="en-US" sz="2800" baseline="0" dirty="0" smtClean="0"/>
              <a:t>How does all of this work?  Of course if there is a space available the student enrolls and that is the end of it.  However, if a course is full then the student is placed on the waitlist and until they are notified, they don’t need to do anything  The waitlist will constantly ping the course database to see when a seat becomes available.  When this happens they are sent notifications via email, call, or text, informing them of their 12 hour window to sign up.</a:t>
            </a:r>
          </a:p>
          <a:p>
            <a:pPr lvl="0"/>
            <a:endParaRPr lang="en-US" sz="2800" baseline="0" dirty="0" smtClean="0"/>
          </a:p>
          <a:p>
            <a:pPr lvl="0"/>
            <a:r>
              <a:rPr lang="en-US" sz="2800" dirty="0" smtClean="0"/>
              <a:t>As you can see, after</a:t>
            </a:r>
            <a:r>
              <a:rPr lang="en-US" sz="2800" baseline="0" dirty="0" smtClean="0"/>
              <a:t> our system has been implemented everything becomes less hectic and more streamlined.  Now if a student isn’t able to sign up for a course they can rest assured that they will placed in line to get it as soon as a space becomes available.</a:t>
            </a:r>
          </a:p>
          <a:p>
            <a:pPr lvl="0"/>
            <a:endParaRPr lang="en-US" sz="2800" baseline="0" dirty="0" smtClean="0"/>
          </a:p>
          <a:p>
            <a:pPr lvl="0"/>
            <a:r>
              <a:rPr lang="en-US" sz="2800" dirty="0" smtClean="0"/>
              <a:t>This allows them to go about their day instead of sitting</a:t>
            </a:r>
            <a:r>
              <a:rPr lang="en-US" sz="2800" baseline="0" dirty="0" smtClean="0"/>
              <a:t> at a computer constantly refreshing the site to see if a spot has opened; Not only has it improved their sign up experience but their Advisor, the University’s Faculty and Administration are not bothered by “panic” emails.</a:t>
            </a:r>
          </a:p>
          <a:p>
            <a:pPr lvl="0"/>
            <a:endParaRPr lang="en-US" sz="2800" baseline="0" dirty="0" smtClean="0"/>
          </a:p>
          <a:p>
            <a:pPr lvl="0"/>
            <a:r>
              <a:rPr lang="en-US" sz="2800" baseline="0" dirty="0" smtClean="0"/>
              <a:t>Now “Latimer” You can take over whenever you wish.</a:t>
            </a:r>
            <a:endParaRPr lang="en-US" sz="2800" dirty="0" smtClean="0"/>
          </a:p>
        </p:txBody>
      </p:sp>
      <p:sp>
        <p:nvSpPr>
          <p:cNvPr id="4" name="Slide Number Placeholder 3"/>
          <p:cNvSpPr>
            <a:spLocks noGrp="1"/>
          </p:cNvSpPr>
          <p:nvPr>
            <p:ph type="sldNum" sz="quarter" idx="10"/>
          </p:nvPr>
        </p:nvSpPr>
        <p:spPr/>
        <p:txBody>
          <a:bodyPr/>
          <a:lstStyle/>
          <a:p>
            <a:fld id="{36CA402F-9E31-4FD6-8E97-57E534E55E7A}" type="slidenum">
              <a:rPr lang="en-US" smtClean="0"/>
              <a:t>25</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960659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3</a:t>
            </a:fld>
            <a:endParaRPr lang="en-US"/>
          </a:p>
        </p:txBody>
      </p:sp>
    </p:spTree>
    <p:extLst>
      <p:ext uri="{BB962C8B-B14F-4D97-AF65-F5344CB8AC3E}">
        <p14:creationId xmlns:p14="http://schemas.microsoft.com/office/powerpoint/2010/main" val="4245903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Lookmai and I like cats.</a:t>
            </a:r>
            <a:endParaRPr lang="en-US" dirty="0"/>
          </a:p>
        </p:txBody>
      </p:sp>
      <p:sp>
        <p:nvSpPr>
          <p:cNvPr id="4" name="Slide Number Placeholder 3"/>
          <p:cNvSpPr>
            <a:spLocks noGrp="1"/>
          </p:cNvSpPr>
          <p:nvPr>
            <p:ph type="sldNum" sz="quarter" idx="10"/>
          </p:nvPr>
        </p:nvSpPr>
        <p:spPr/>
        <p:txBody>
          <a:bodyPr/>
          <a:lstStyle/>
          <a:p>
            <a:fld id="{A2A4C2D8-C9A7-4853-B531-9E741759BB20}" type="slidenum">
              <a:rPr lang="en-US" smtClean="0"/>
              <a:t>10</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3232390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Currently only the Computer Science department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has the option of using an automatic waitlist system, having been developed by Dr. Levinstein. The process is simple. </a:t>
            </a:r>
          </a:p>
        </p:txBody>
      </p:sp>
      <p:sp>
        <p:nvSpPr>
          <p:cNvPr id="4" name="Slide Number Placeholder 3"/>
          <p:cNvSpPr>
            <a:spLocks noGrp="1"/>
          </p:cNvSpPr>
          <p:nvPr>
            <p:ph type="sldNum" sz="quarter" idx="10"/>
          </p:nvPr>
        </p:nvSpPr>
        <p:spPr/>
        <p:txBody>
          <a:bodyPr/>
          <a:lstStyle/>
          <a:p>
            <a:fld id="{A2A4C2D8-C9A7-4853-B531-9E741759BB20}" type="slidenum">
              <a:rPr lang="en-US" smtClean="0"/>
              <a:t>11</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265081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Once the student enlisted him/herself on the waitlist, the system would check for an open seat. When a seat is opened, the waitlist emails the first student on the list and gives the student a 24 hours period to response. If the student agrees to enroll in the class, the system checks the course’s availability with Banner. If the class is still available, the system would register the student into the class. </a:t>
            </a:r>
          </a:p>
          <a:p>
            <a:endParaRPr lang="en-US" dirty="0"/>
          </a:p>
        </p:txBody>
      </p:sp>
      <p:sp>
        <p:nvSpPr>
          <p:cNvPr id="4" name="Slide Number Placeholder 3"/>
          <p:cNvSpPr>
            <a:spLocks noGrp="1"/>
          </p:cNvSpPr>
          <p:nvPr>
            <p:ph type="sldNum" sz="quarter" idx="10"/>
          </p:nvPr>
        </p:nvSpPr>
        <p:spPr/>
        <p:txBody>
          <a:bodyPr/>
          <a:lstStyle/>
          <a:p>
            <a:fld id="{A2A4C2D8-C9A7-4853-B531-9E741759BB20}" type="slidenum">
              <a:rPr lang="en-US" smtClean="0"/>
              <a:t>12</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229159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process is simple and has a potential to become a very useful tool for the rest of the university. However, the current solution doesn’t address some of the important issues that comes with class registration process. For an example, what would happen when a student who is not on the waitlist registers for the class during the 24 hours wait period? The visibility of the waitlist is also an issue that need to be address. </a:t>
            </a:r>
          </a:p>
          <a:p>
            <a:endParaRPr lang="en-US" dirty="0"/>
          </a:p>
        </p:txBody>
      </p:sp>
      <p:sp>
        <p:nvSpPr>
          <p:cNvPr id="4" name="Slide Number Placeholder 3"/>
          <p:cNvSpPr>
            <a:spLocks noGrp="1"/>
          </p:cNvSpPr>
          <p:nvPr>
            <p:ph type="sldNum" sz="quarter" idx="10"/>
          </p:nvPr>
        </p:nvSpPr>
        <p:spPr/>
        <p:txBody>
          <a:bodyPr/>
          <a:lstStyle/>
          <a:p>
            <a:fld id="{A2A4C2D8-C9A7-4853-B531-9E741759BB20}" type="slidenum">
              <a:rPr lang="en-US" smtClean="0"/>
              <a:t>13</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503357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Confusing: Making</a:t>
            </a:r>
            <a:r>
              <a:rPr lang="en-US" baseline="0" dirty="0" smtClean="0"/>
              <a:t> a wait list more efficient in general is just downright confusing</a:t>
            </a:r>
          </a:p>
          <a:p>
            <a:r>
              <a:rPr lang="en-US" baseline="0" dirty="0" smtClean="0"/>
              <a:t>Time Consuming: This isn’t a cakewalk. A better waitlist implementation is going to take quite a bit of time to develop</a:t>
            </a:r>
          </a:p>
          <a:p>
            <a:r>
              <a:rPr lang="en-US" baseline="0" dirty="0" smtClean="0"/>
              <a:t>Inefficient: Self-explanatory. </a:t>
            </a:r>
            <a:endParaRPr lang="en-US" dirty="0"/>
          </a:p>
        </p:txBody>
      </p:sp>
      <p:sp>
        <p:nvSpPr>
          <p:cNvPr id="4" name="Slide Number Placeholder 3"/>
          <p:cNvSpPr>
            <a:spLocks noGrp="1"/>
          </p:cNvSpPr>
          <p:nvPr>
            <p:ph type="sldNum" sz="quarter" idx="10"/>
          </p:nvPr>
        </p:nvSpPr>
        <p:spPr/>
        <p:txBody>
          <a:bodyPr/>
          <a:lstStyle/>
          <a:p>
            <a:fld id="{6669E09E-3544-4871-91E7-9E81584FF1C2}" type="slidenum">
              <a:rPr lang="en-US" smtClean="0"/>
              <a:t>15</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3400739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Credit: Dr. </a:t>
            </a:r>
            <a:r>
              <a:rPr lang="en-US" dirty="0" err="1" smtClean="0"/>
              <a:t>Levenstien</a:t>
            </a:r>
            <a:endParaRPr lang="en-US" dirty="0"/>
          </a:p>
        </p:txBody>
      </p:sp>
      <p:sp>
        <p:nvSpPr>
          <p:cNvPr id="4" name="Slide Number Placeholder 3"/>
          <p:cNvSpPr>
            <a:spLocks noGrp="1"/>
          </p:cNvSpPr>
          <p:nvPr>
            <p:ph type="sldNum" sz="quarter" idx="10"/>
          </p:nvPr>
        </p:nvSpPr>
        <p:spPr/>
        <p:txBody>
          <a:bodyPr/>
          <a:lstStyle/>
          <a:p>
            <a:fld id="{6669E09E-3544-4871-91E7-9E81584FF1C2}" type="slidenum">
              <a:rPr lang="en-US" smtClean="0"/>
              <a:t>17</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62517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Credit: Dr. </a:t>
            </a:r>
            <a:r>
              <a:rPr lang="en-US" dirty="0" err="1" smtClean="0"/>
              <a:t>Levenstien</a:t>
            </a:r>
            <a:endParaRPr lang="en-US" dirty="0" smtClean="0"/>
          </a:p>
          <a:p>
            <a:endParaRPr lang="en-US" dirty="0"/>
          </a:p>
        </p:txBody>
      </p:sp>
      <p:sp>
        <p:nvSpPr>
          <p:cNvPr id="4" name="Slide Number Placeholder 3"/>
          <p:cNvSpPr>
            <a:spLocks noGrp="1"/>
          </p:cNvSpPr>
          <p:nvPr>
            <p:ph type="sldNum" sz="quarter" idx="10"/>
          </p:nvPr>
        </p:nvSpPr>
        <p:spPr/>
        <p:txBody>
          <a:bodyPr/>
          <a:lstStyle/>
          <a:p>
            <a:fld id="{6669E09E-3544-4871-91E7-9E81584FF1C2}" type="slidenum">
              <a:rPr lang="en-US" smtClean="0"/>
              <a:t>18</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55208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0999" y="2503488"/>
            <a:ext cx="11509375" cy="1258887"/>
          </a:xfrm>
        </p:spPr>
        <p:txBody>
          <a:bodyPr anchor="b"/>
          <a:lstStyle>
            <a:lvl1pPr algn="ctr">
              <a:defRPr sz="6000">
                <a:solidFill>
                  <a:srgbClr val="645654"/>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97288"/>
            <a:ext cx="9144000" cy="1112837"/>
          </a:xfrm>
        </p:spPr>
        <p:txBody>
          <a:bodyPr/>
          <a:lstStyle>
            <a:lvl1pPr marL="0" indent="0" algn="ctr">
              <a:buNone/>
              <a:defRPr sz="2400">
                <a:solidFill>
                  <a:schemeClr val="bg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2/23/14</a:t>
            </a:r>
            <a:endParaRPr lang="en-US" dirty="0"/>
          </a:p>
        </p:txBody>
      </p:sp>
      <p:sp>
        <p:nvSpPr>
          <p:cNvPr id="5" name="Footer Placeholder 4"/>
          <p:cNvSpPr>
            <a:spLocks noGrp="1"/>
          </p:cNvSpPr>
          <p:nvPr>
            <p:ph type="ftr" sz="quarter" idx="11"/>
          </p:nvPr>
        </p:nvSpPr>
        <p:spPr/>
        <p:txBody>
          <a:bodyPr/>
          <a:lstStyle/>
          <a:p>
            <a:r>
              <a:rPr lang="en-US" smtClean="0"/>
              <a:t>Patrick DeBerry</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3216517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2/23/14</a:t>
            </a:r>
            <a:endParaRPr lang="en-US" dirty="0"/>
          </a:p>
        </p:txBody>
      </p:sp>
      <p:sp>
        <p:nvSpPr>
          <p:cNvPr id="5" name="Footer Placeholder 4"/>
          <p:cNvSpPr>
            <a:spLocks noGrp="1"/>
          </p:cNvSpPr>
          <p:nvPr>
            <p:ph type="ftr" sz="quarter" idx="11"/>
          </p:nvPr>
        </p:nvSpPr>
        <p:spPr/>
        <p:txBody>
          <a:bodyPr/>
          <a:lstStyle/>
          <a:p>
            <a:r>
              <a:rPr lang="en-US" smtClean="0"/>
              <a:t>Patrick DeBerry</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3021143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2/23/14</a:t>
            </a:r>
            <a:endParaRPr lang="en-US" dirty="0"/>
          </a:p>
        </p:txBody>
      </p:sp>
      <p:sp>
        <p:nvSpPr>
          <p:cNvPr id="5" name="Footer Placeholder 4"/>
          <p:cNvSpPr>
            <a:spLocks noGrp="1"/>
          </p:cNvSpPr>
          <p:nvPr>
            <p:ph type="ftr" sz="quarter" idx="11"/>
          </p:nvPr>
        </p:nvSpPr>
        <p:spPr/>
        <p:txBody>
          <a:bodyPr/>
          <a:lstStyle/>
          <a:p>
            <a:r>
              <a:rPr lang="en-US" smtClean="0"/>
              <a:t>Patrick DeBerry</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1368827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2/23/14</a:t>
            </a:r>
            <a:endParaRPr lang="en-US" dirty="0"/>
          </a:p>
        </p:txBody>
      </p:sp>
      <p:sp>
        <p:nvSpPr>
          <p:cNvPr id="5" name="Footer Placeholder 4"/>
          <p:cNvSpPr>
            <a:spLocks noGrp="1"/>
          </p:cNvSpPr>
          <p:nvPr>
            <p:ph type="ftr" sz="quarter" idx="11"/>
          </p:nvPr>
        </p:nvSpPr>
        <p:spPr/>
        <p:txBody>
          <a:bodyPr/>
          <a:lstStyle/>
          <a:p>
            <a:r>
              <a:rPr lang="en-US" smtClean="0"/>
              <a:t>Patrick DeBerry</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4206801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2/23/14</a:t>
            </a:r>
            <a:endParaRPr lang="en-US" dirty="0"/>
          </a:p>
        </p:txBody>
      </p:sp>
      <p:sp>
        <p:nvSpPr>
          <p:cNvPr id="5" name="Footer Placeholder 4"/>
          <p:cNvSpPr>
            <a:spLocks noGrp="1"/>
          </p:cNvSpPr>
          <p:nvPr>
            <p:ph type="ftr" sz="quarter" idx="11"/>
          </p:nvPr>
        </p:nvSpPr>
        <p:spPr/>
        <p:txBody>
          <a:bodyPr/>
          <a:lstStyle/>
          <a:p>
            <a:r>
              <a:rPr lang="en-US" smtClean="0"/>
              <a:t>Patrick DeBerry</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2631374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2/23/14</a:t>
            </a:r>
            <a:endParaRPr lang="en-US" dirty="0"/>
          </a:p>
        </p:txBody>
      </p:sp>
      <p:sp>
        <p:nvSpPr>
          <p:cNvPr id="6" name="Footer Placeholder 5"/>
          <p:cNvSpPr>
            <a:spLocks noGrp="1"/>
          </p:cNvSpPr>
          <p:nvPr>
            <p:ph type="ftr" sz="quarter" idx="11"/>
          </p:nvPr>
        </p:nvSpPr>
        <p:spPr/>
        <p:txBody>
          <a:bodyPr/>
          <a:lstStyle/>
          <a:p>
            <a:r>
              <a:rPr lang="en-US" smtClean="0"/>
              <a:t>Patrick DeBerry</a:t>
            </a:r>
            <a:endParaRPr lang="en-US" dirty="0"/>
          </a:p>
        </p:txBody>
      </p:sp>
      <p:sp>
        <p:nvSpPr>
          <p:cNvPr id="7" name="Slide Number Placeholder 6"/>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2752541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2/23/14</a:t>
            </a:r>
            <a:endParaRPr lang="en-US" dirty="0"/>
          </a:p>
        </p:txBody>
      </p:sp>
      <p:sp>
        <p:nvSpPr>
          <p:cNvPr id="8" name="Footer Placeholder 7"/>
          <p:cNvSpPr>
            <a:spLocks noGrp="1"/>
          </p:cNvSpPr>
          <p:nvPr>
            <p:ph type="ftr" sz="quarter" idx="11"/>
          </p:nvPr>
        </p:nvSpPr>
        <p:spPr/>
        <p:txBody>
          <a:bodyPr/>
          <a:lstStyle/>
          <a:p>
            <a:r>
              <a:rPr lang="en-US" smtClean="0"/>
              <a:t>Patrick DeBerry</a:t>
            </a:r>
            <a:endParaRPr lang="en-US" dirty="0"/>
          </a:p>
        </p:txBody>
      </p:sp>
      <p:sp>
        <p:nvSpPr>
          <p:cNvPr id="9" name="Slide Number Placeholder 8"/>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1295513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2/23/14</a:t>
            </a:r>
            <a:endParaRPr lang="en-US" dirty="0"/>
          </a:p>
        </p:txBody>
      </p:sp>
      <p:sp>
        <p:nvSpPr>
          <p:cNvPr id="4" name="Footer Placeholder 3"/>
          <p:cNvSpPr>
            <a:spLocks noGrp="1"/>
          </p:cNvSpPr>
          <p:nvPr>
            <p:ph type="ftr" sz="quarter" idx="11"/>
          </p:nvPr>
        </p:nvSpPr>
        <p:spPr/>
        <p:txBody>
          <a:bodyPr/>
          <a:lstStyle/>
          <a:p>
            <a:r>
              <a:rPr lang="en-US" smtClean="0"/>
              <a:t>Patrick DeBerry</a:t>
            </a:r>
            <a:endParaRPr lang="en-US" dirty="0"/>
          </a:p>
        </p:txBody>
      </p:sp>
      <p:sp>
        <p:nvSpPr>
          <p:cNvPr id="5" name="Slide Number Placeholder 4"/>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3299739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2/23/14</a:t>
            </a:r>
            <a:endParaRPr lang="en-US" dirty="0"/>
          </a:p>
        </p:txBody>
      </p:sp>
      <p:sp>
        <p:nvSpPr>
          <p:cNvPr id="3" name="Footer Placeholder 2"/>
          <p:cNvSpPr>
            <a:spLocks noGrp="1"/>
          </p:cNvSpPr>
          <p:nvPr>
            <p:ph type="ftr" sz="quarter" idx="11"/>
          </p:nvPr>
        </p:nvSpPr>
        <p:spPr/>
        <p:txBody>
          <a:bodyPr/>
          <a:lstStyle/>
          <a:p>
            <a:r>
              <a:rPr lang="en-US" smtClean="0"/>
              <a:t>Patrick DeBerry</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426571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2/23/14</a:t>
            </a:r>
            <a:endParaRPr lang="en-US" dirty="0"/>
          </a:p>
        </p:txBody>
      </p:sp>
      <p:sp>
        <p:nvSpPr>
          <p:cNvPr id="6" name="Footer Placeholder 5"/>
          <p:cNvSpPr>
            <a:spLocks noGrp="1"/>
          </p:cNvSpPr>
          <p:nvPr>
            <p:ph type="ftr" sz="quarter" idx="11"/>
          </p:nvPr>
        </p:nvSpPr>
        <p:spPr/>
        <p:txBody>
          <a:bodyPr/>
          <a:lstStyle/>
          <a:p>
            <a:r>
              <a:rPr lang="en-US" smtClean="0"/>
              <a:t>Patrick DeBerry</a:t>
            </a:r>
            <a:endParaRPr lang="en-US" dirty="0"/>
          </a:p>
        </p:txBody>
      </p:sp>
      <p:sp>
        <p:nvSpPr>
          <p:cNvPr id="7" name="Slide Number Placeholder 6"/>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419698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2/23/14</a:t>
            </a:r>
            <a:endParaRPr lang="en-US" dirty="0"/>
          </a:p>
        </p:txBody>
      </p:sp>
      <p:sp>
        <p:nvSpPr>
          <p:cNvPr id="6" name="Footer Placeholder 5"/>
          <p:cNvSpPr>
            <a:spLocks noGrp="1"/>
          </p:cNvSpPr>
          <p:nvPr>
            <p:ph type="ftr" sz="quarter" idx="11"/>
          </p:nvPr>
        </p:nvSpPr>
        <p:spPr/>
        <p:txBody>
          <a:bodyPr/>
          <a:lstStyle/>
          <a:p>
            <a:r>
              <a:rPr lang="en-US" smtClean="0"/>
              <a:t>Patrick DeBerry</a:t>
            </a:r>
            <a:endParaRPr lang="en-US" dirty="0"/>
          </a:p>
        </p:txBody>
      </p:sp>
      <p:sp>
        <p:nvSpPr>
          <p:cNvPr id="7" name="Slide Number Placeholder 6"/>
          <p:cNvSpPr>
            <a:spLocks noGrp="1"/>
          </p:cNvSpPr>
          <p:nvPr>
            <p:ph type="sldNum" sz="quarter" idx="12"/>
          </p:nvPr>
        </p:nvSpPr>
        <p:spPr/>
        <p:txBody>
          <a:bodyPr/>
          <a:lstStyle/>
          <a:p>
            <a:fld id="{B7E0417A-1B0E-4C74-A576-3AC878E1BBBB}" type="slidenum">
              <a:rPr lang="en-US" smtClean="0"/>
              <a:t>‹#›</a:t>
            </a:fld>
            <a:endParaRPr lang="en-US" dirty="0"/>
          </a:p>
        </p:txBody>
      </p:sp>
    </p:spTree>
    <p:extLst>
      <p:ext uri="{BB962C8B-B14F-4D97-AF65-F5344CB8AC3E}">
        <p14:creationId xmlns:p14="http://schemas.microsoft.com/office/powerpoint/2010/main" val="19482122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6450" y="222250"/>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2/23/14</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Patrick DeBerry</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0417A-1B0E-4C74-A576-3AC878E1BBBB}" type="slidenum">
              <a:rPr lang="en-US" smtClean="0"/>
              <a:t>‹#›</a:t>
            </a:fld>
            <a:endParaRPr lang="en-US" dirty="0"/>
          </a:p>
        </p:txBody>
      </p:sp>
    </p:spTree>
    <p:extLst>
      <p:ext uri="{BB962C8B-B14F-4D97-AF65-F5344CB8AC3E}">
        <p14:creationId xmlns:p14="http://schemas.microsoft.com/office/powerpoint/2010/main" val="3565257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4565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4565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4565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32.png"/><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33.png"/><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Word_Document3.docx"/><Relationship Id="rId4" Type="http://schemas.openxmlformats.org/officeDocument/2006/relationships/image" Target="../media/image34.png"/><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Word_Document4.docx"/><Relationship Id="rId4" Type="http://schemas.openxmlformats.org/officeDocument/2006/relationships/image" Target="../media/image35.png"/><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159000"/>
            <a:ext cx="12192000" cy="2667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380999" y="3730625"/>
            <a:ext cx="11509375" cy="492125"/>
          </a:xfrm>
        </p:spPr>
        <p:txBody>
          <a:bodyPr>
            <a:noAutofit/>
          </a:bodyPr>
          <a:lstStyle/>
          <a:p>
            <a:r>
              <a:rPr lang="en-US" sz="3200" dirty="0" smtClean="0"/>
              <a:t/>
            </a:r>
            <a:br>
              <a:rPr lang="en-US" sz="3200" dirty="0" smtClean="0"/>
            </a:br>
            <a:r>
              <a:rPr lang="en-US" sz="2800" dirty="0" smtClean="0"/>
              <a:t>CS Waitlist Management System</a:t>
            </a:r>
            <a:endParaRPr lang="en-US" sz="2800" dirty="0"/>
          </a:p>
        </p:txBody>
      </p:sp>
      <p:sp>
        <p:nvSpPr>
          <p:cNvPr id="5" name="Subtitle 4"/>
          <p:cNvSpPr>
            <a:spLocks noGrp="1"/>
          </p:cNvSpPr>
          <p:nvPr>
            <p:ph type="subTitle" idx="1"/>
          </p:nvPr>
        </p:nvSpPr>
        <p:spPr>
          <a:xfrm>
            <a:off x="1524000" y="4157663"/>
            <a:ext cx="9144000" cy="1112837"/>
          </a:xfrm>
        </p:spPr>
        <p:txBody>
          <a:bodyPr/>
          <a:lstStyle/>
          <a:p>
            <a:r>
              <a:rPr lang="en-US" dirty="0" smtClean="0"/>
              <a:t>CS410 Red Team</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1</a:t>
            </a:fld>
            <a:endParaRPr lang="en-US" dirty="0"/>
          </a:p>
        </p:txBody>
      </p:sp>
      <p:pic>
        <p:nvPicPr>
          <p:cNvPr id="10" name="Picture 9" descr="big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125" y="2359026"/>
            <a:ext cx="6413500" cy="1483122"/>
          </a:xfrm>
          <a:prstGeom prst="rect">
            <a:avLst/>
          </a:prstGeom>
        </p:spPr>
      </p:pic>
      <p:sp>
        <p:nvSpPr>
          <p:cNvPr id="12" name="Date Placeholder 11"/>
          <p:cNvSpPr>
            <a:spLocks noGrp="1"/>
          </p:cNvSpPr>
          <p:nvPr>
            <p:ph type="dt" sz="half" idx="10"/>
          </p:nvPr>
        </p:nvSpPr>
        <p:spPr/>
        <p:txBody>
          <a:bodyPr/>
          <a:lstStyle/>
          <a:p>
            <a:r>
              <a:rPr lang="en-US" smtClean="0"/>
              <a:t>2/23/14</a:t>
            </a:r>
            <a:endParaRPr lang="en-US" dirty="0"/>
          </a:p>
        </p:txBody>
      </p:sp>
    </p:spTree>
    <p:extLst>
      <p:ext uri="{BB962C8B-B14F-4D97-AF65-F5344CB8AC3E}">
        <p14:creationId xmlns:p14="http://schemas.microsoft.com/office/powerpoint/2010/main" val="15314053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52475" y="1662113"/>
            <a:ext cx="10515600" cy="2852737"/>
          </a:xfrm>
        </p:spPr>
        <p:txBody>
          <a:bodyPr/>
          <a:lstStyle/>
          <a:p>
            <a:r>
              <a:rPr lang="en-US" dirty="0" smtClean="0"/>
              <a:t>CASE STUDY</a:t>
            </a:r>
            <a:endParaRPr lang="en-US" dirty="0"/>
          </a:p>
        </p:txBody>
      </p:sp>
      <p:sp>
        <p:nvSpPr>
          <p:cNvPr id="9" name="Text Placeholder 8"/>
          <p:cNvSpPr>
            <a:spLocks noGrp="1"/>
          </p:cNvSpPr>
          <p:nvPr>
            <p:ph type="body" idx="1"/>
          </p:nvPr>
        </p:nvSpPr>
        <p:spPr/>
        <p:txBody>
          <a:bodyPr/>
          <a:lstStyle/>
          <a:p>
            <a:r>
              <a:rPr lang="en-US" dirty="0" smtClean="0"/>
              <a:t>Lookmai Rattana</a:t>
            </a:r>
            <a:endParaRPr lang="en-US" dirty="0"/>
          </a:p>
        </p:txBody>
      </p:sp>
      <p:sp>
        <p:nvSpPr>
          <p:cNvPr id="2" name="Slide Number Placeholder 1"/>
          <p:cNvSpPr>
            <a:spLocks noGrp="1"/>
          </p:cNvSpPr>
          <p:nvPr>
            <p:ph type="sldNum" sz="quarter" idx="12"/>
          </p:nvPr>
        </p:nvSpPr>
        <p:spPr/>
        <p:txBody>
          <a:bodyPr/>
          <a:lstStyle/>
          <a:p>
            <a:fld id="{B7E0417A-1B0E-4C74-A576-3AC878E1BBBB}" type="slidenum">
              <a:rPr lang="en-US" smtClean="0"/>
              <a:t>10</a:t>
            </a:fld>
            <a:endParaRPr lang="en-US" dirty="0"/>
          </a:p>
        </p:txBody>
      </p:sp>
      <p:sp>
        <p:nvSpPr>
          <p:cNvPr id="3" name="Date Placeholder 2"/>
          <p:cNvSpPr>
            <a:spLocks noGrp="1"/>
          </p:cNvSpPr>
          <p:nvPr>
            <p:ph type="dt" sz="half" idx="10"/>
          </p:nvPr>
        </p:nvSpPr>
        <p:spPr/>
        <p:txBody>
          <a:bodyPr/>
          <a:lstStyle/>
          <a:p>
            <a:r>
              <a:rPr lang="en-US" smtClean="0"/>
              <a:t>2/23/14</a:t>
            </a:r>
            <a:endParaRPr lang="en-US" dirty="0"/>
          </a:p>
        </p:txBody>
      </p:sp>
      <p:sp>
        <p:nvSpPr>
          <p:cNvPr id="4" name="Footer Placeholder 3"/>
          <p:cNvSpPr>
            <a:spLocks noGrp="1"/>
          </p:cNvSpPr>
          <p:nvPr>
            <p:ph type="ftr" sz="quarter" idx="11"/>
          </p:nvPr>
        </p:nvSpPr>
        <p:spPr/>
        <p:txBody>
          <a:bodyPr/>
          <a:lstStyle/>
          <a:p>
            <a:r>
              <a:rPr lang="en-US" dirty="0" smtClean="0"/>
              <a:t>Lookmai Rattana</a:t>
            </a:r>
            <a:endParaRPr lang="en-US" dirty="0"/>
          </a:p>
        </p:txBody>
      </p:sp>
    </p:spTree>
    <p:extLst>
      <p:ext uri="{BB962C8B-B14F-4D97-AF65-F5344CB8AC3E}">
        <p14:creationId xmlns:p14="http://schemas.microsoft.com/office/powerpoint/2010/main" val="17832253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smtClean="0"/>
              <a:t>Current</a:t>
            </a:r>
            <a:r>
              <a:rPr lang="en-US" dirty="0" smtClean="0"/>
              <a:t> Waitlist</a:t>
            </a:r>
            <a:endParaRPr lang="en-US" dirty="0"/>
          </a:p>
        </p:txBody>
      </p:sp>
      <p:sp>
        <p:nvSpPr>
          <p:cNvPr id="5" name="Content Placeholder 4"/>
          <p:cNvSpPr>
            <a:spLocks noGrp="1"/>
          </p:cNvSpPr>
          <p:nvPr>
            <p:ph idx="1"/>
          </p:nvPr>
        </p:nvSpPr>
        <p:spPr>
          <a:xfrm>
            <a:off x="727075" y="2314078"/>
            <a:ext cx="6388865" cy="2337297"/>
          </a:xfrm>
        </p:spPr>
        <p:txBody>
          <a:bodyPr/>
          <a:lstStyle/>
          <a:p>
            <a:pPr marL="460375" indent="-460375"/>
            <a:r>
              <a:rPr lang="en-US" sz="3200" dirty="0"/>
              <a:t>A</a:t>
            </a:r>
            <a:r>
              <a:rPr lang="en-US" sz="3200" dirty="0" smtClean="0"/>
              <a:t>vailable </a:t>
            </a:r>
            <a:r>
              <a:rPr lang="en-US" sz="3200" dirty="0" smtClean="0"/>
              <a:t>to Computer Science Department</a:t>
            </a:r>
          </a:p>
          <a:p>
            <a:pPr marL="460375" indent="-460375"/>
            <a:r>
              <a:rPr lang="en-US" sz="3200" dirty="0" smtClean="0"/>
              <a:t>Developed by Dr. Irwin Levinstein</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1875" y="1657614"/>
            <a:ext cx="3540125" cy="5251185"/>
          </a:xfrm>
          <a:prstGeom prst="rect">
            <a:avLst/>
          </a:prstGeom>
        </p:spPr>
      </p:pic>
      <p:sp>
        <p:nvSpPr>
          <p:cNvPr id="3" name="Slide Number Placeholder 2"/>
          <p:cNvSpPr>
            <a:spLocks noGrp="1"/>
          </p:cNvSpPr>
          <p:nvPr>
            <p:ph type="sldNum" sz="quarter" idx="12"/>
          </p:nvPr>
        </p:nvSpPr>
        <p:spPr/>
        <p:txBody>
          <a:bodyPr/>
          <a:lstStyle/>
          <a:p>
            <a:fld id="{B7E0417A-1B0E-4C74-A576-3AC878E1BBBB}" type="slidenum">
              <a:rPr lang="en-US" smtClean="0"/>
              <a:t>11</a:t>
            </a:fld>
            <a:endParaRPr lang="en-US" dirty="0"/>
          </a:p>
        </p:txBody>
      </p:sp>
      <p:sp>
        <p:nvSpPr>
          <p:cNvPr id="6" name="Date Placeholder 5"/>
          <p:cNvSpPr>
            <a:spLocks noGrp="1"/>
          </p:cNvSpPr>
          <p:nvPr>
            <p:ph type="dt" sz="half" idx="10"/>
          </p:nvPr>
        </p:nvSpPr>
        <p:spPr/>
        <p:txBody>
          <a:bodyPr/>
          <a:lstStyle/>
          <a:p>
            <a:r>
              <a:rPr lang="en-US" smtClean="0"/>
              <a:t>2/23/14</a:t>
            </a:r>
            <a:endParaRPr lang="en-US" dirty="0"/>
          </a:p>
        </p:txBody>
      </p:sp>
      <p:sp>
        <p:nvSpPr>
          <p:cNvPr id="2" name="Footer Placeholder 1"/>
          <p:cNvSpPr>
            <a:spLocks noGrp="1"/>
          </p:cNvSpPr>
          <p:nvPr>
            <p:ph type="ftr" sz="quarter" idx="11"/>
          </p:nvPr>
        </p:nvSpPr>
        <p:spPr/>
        <p:txBody>
          <a:bodyPr/>
          <a:lstStyle/>
          <a:p>
            <a:r>
              <a:rPr lang="en-US" dirty="0" smtClean="0"/>
              <a:t>Lookmai Rattana</a:t>
            </a:r>
            <a:endParaRPr lang="en-US" dirty="0"/>
          </a:p>
        </p:txBody>
      </p:sp>
    </p:spTree>
    <p:extLst>
      <p:ext uri="{BB962C8B-B14F-4D97-AF65-F5344CB8AC3E}">
        <p14:creationId xmlns:p14="http://schemas.microsoft.com/office/powerpoint/2010/main" val="3165257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Process</a:t>
            </a:r>
            <a:endParaRPr lang="en-US" dirty="0"/>
          </a:p>
        </p:txBody>
      </p:sp>
      <p:sp>
        <p:nvSpPr>
          <p:cNvPr id="3" name="Content Placeholder 2"/>
          <p:cNvSpPr>
            <a:spLocks noGrp="1"/>
          </p:cNvSpPr>
          <p:nvPr>
            <p:ph idx="1"/>
          </p:nvPr>
        </p:nvSpPr>
        <p:spPr>
          <a:xfrm>
            <a:off x="694981" y="3805636"/>
            <a:ext cx="10515600" cy="4351338"/>
          </a:xfrm>
        </p:spPr>
        <p:txBody>
          <a:bodyPr/>
          <a:lstStyle/>
          <a:p>
            <a:r>
              <a:rPr lang="en-US" dirty="0" smtClean="0"/>
              <a:t>Student enlisted on the waitlist</a:t>
            </a:r>
          </a:p>
          <a:p>
            <a:r>
              <a:rPr lang="en-US" dirty="0" smtClean="0"/>
              <a:t>System checks for open seat</a:t>
            </a:r>
          </a:p>
          <a:p>
            <a:r>
              <a:rPr lang="en-US" dirty="0" smtClean="0"/>
              <a:t>Student is given 24 hours to response</a:t>
            </a:r>
          </a:p>
          <a:p>
            <a:r>
              <a:rPr lang="en-US" dirty="0" smtClean="0"/>
              <a:t>System enrolls student into the class</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981" y="1739976"/>
            <a:ext cx="10058400" cy="2042938"/>
          </a:xfrm>
          <a:prstGeom prst="rect">
            <a:avLst/>
          </a:prstGeom>
        </p:spPr>
      </p:pic>
      <p:cxnSp>
        <p:nvCxnSpPr>
          <p:cNvPr id="6" name="Straight Arrow Connector 5"/>
          <p:cNvCxnSpPr/>
          <p:nvPr/>
        </p:nvCxnSpPr>
        <p:spPr>
          <a:xfrm>
            <a:off x="1861851" y="2412694"/>
            <a:ext cx="38559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710849" y="2412694"/>
            <a:ext cx="38559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506598" y="2412694"/>
            <a:ext cx="38559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302347" y="2412694"/>
            <a:ext cx="38559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076064" y="2412694"/>
            <a:ext cx="38559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850306" y="1897063"/>
            <a:ext cx="1718631" cy="1713524"/>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699304" y="1894765"/>
            <a:ext cx="1718631" cy="1713524"/>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500255" y="1910640"/>
            <a:ext cx="1718631" cy="1713524"/>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7274278" y="1865313"/>
            <a:ext cx="1718631" cy="1713524"/>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9064519" y="1761808"/>
            <a:ext cx="1718631" cy="1889442"/>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B7E0417A-1B0E-4C74-A576-3AC878E1BBBB}" type="slidenum">
              <a:rPr lang="en-US" smtClean="0"/>
              <a:t>12</a:t>
            </a:fld>
            <a:endParaRPr lang="en-US" dirty="0"/>
          </a:p>
        </p:txBody>
      </p:sp>
      <p:sp>
        <p:nvSpPr>
          <p:cNvPr id="16" name="Date Placeholder 15"/>
          <p:cNvSpPr>
            <a:spLocks noGrp="1"/>
          </p:cNvSpPr>
          <p:nvPr>
            <p:ph type="dt" sz="half" idx="10"/>
          </p:nvPr>
        </p:nvSpPr>
        <p:spPr/>
        <p:txBody>
          <a:bodyPr/>
          <a:lstStyle/>
          <a:p>
            <a:r>
              <a:rPr lang="en-US" smtClean="0"/>
              <a:t>2/23/14</a:t>
            </a:r>
            <a:endParaRPr lang="en-US" dirty="0"/>
          </a:p>
        </p:txBody>
      </p:sp>
      <p:sp>
        <p:nvSpPr>
          <p:cNvPr id="17" name="Footer Placeholder 16"/>
          <p:cNvSpPr>
            <a:spLocks noGrp="1"/>
          </p:cNvSpPr>
          <p:nvPr>
            <p:ph type="ftr" sz="quarter" idx="11"/>
          </p:nvPr>
        </p:nvSpPr>
        <p:spPr/>
        <p:txBody>
          <a:bodyPr/>
          <a:lstStyle/>
          <a:p>
            <a:r>
              <a:rPr lang="en-US" dirty="0"/>
              <a:t>Lookmai Rattana</a:t>
            </a:r>
          </a:p>
        </p:txBody>
      </p:sp>
    </p:spTree>
    <p:extLst>
      <p:ext uri="{BB962C8B-B14F-4D97-AF65-F5344CB8AC3E}">
        <p14:creationId xmlns:p14="http://schemas.microsoft.com/office/powerpoint/2010/main" val="3167944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P spid="12" grpId="0" animBg="1"/>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3032125" y="3597276"/>
            <a:ext cx="9159876" cy="2752724"/>
          </a:xfrm>
          <a:prstGeom prst="rect">
            <a:avLst/>
          </a:prstGeom>
          <a:solidFill>
            <a:schemeClr val="tx1">
              <a:alpha val="5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 y="841376"/>
            <a:ext cx="9159875" cy="2158999"/>
          </a:xfrm>
          <a:prstGeom prst="rect">
            <a:avLst/>
          </a:prstGeom>
          <a:solidFill>
            <a:srgbClr val="FFFFFF">
              <a:alpha val="6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838200" y="1097395"/>
            <a:ext cx="10515600" cy="1696605"/>
          </a:xfrm>
        </p:spPr>
        <p:txBody>
          <a:bodyPr>
            <a:normAutofit fontScale="92500" lnSpcReduction="10000"/>
          </a:bodyPr>
          <a:lstStyle/>
          <a:p>
            <a:pPr marL="0" indent="0">
              <a:buNone/>
            </a:pPr>
            <a:r>
              <a:rPr lang="en-US" sz="5800" dirty="0" smtClean="0"/>
              <a:t>POTENTIAL</a:t>
            </a:r>
            <a:endParaRPr lang="en-US" sz="3600" dirty="0" smtClean="0"/>
          </a:p>
          <a:p>
            <a:pPr lvl="1"/>
            <a:r>
              <a:rPr lang="en-US" sz="3200" dirty="0" smtClean="0"/>
              <a:t>Useful to the rest of the university</a:t>
            </a:r>
          </a:p>
          <a:p>
            <a:pPr lvl="1"/>
            <a:r>
              <a:rPr lang="en-US" sz="3200" dirty="0" smtClean="0"/>
              <a:t>Helps simplify </a:t>
            </a:r>
            <a:r>
              <a:rPr lang="en-US" sz="3200" dirty="0" smtClean="0"/>
              <a:t>the enrollment </a:t>
            </a:r>
            <a:r>
              <a:rPr lang="en-US" sz="3200" dirty="0" smtClean="0"/>
              <a:t>process</a:t>
            </a:r>
          </a:p>
        </p:txBody>
      </p:sp>
      <p:sp>
        <p:nvSpPr>
          <p:cNvPr id="2" name="Slide Number Placeholder 1"/>
          <p:cNvSpPr>
            <a:spLocks noGrp="1"/>
          </p:cNvSpPr>
          <p:nvPr>
            <p:ph type="sldNum" sz="quarter" idx="12"/>
          </p:nvPr>
        </p:nvSpPr>
        <p:spPr/>
        <p:txBody>
          <a:bodyPr/>
          <a:lstStyle/>
          <a:p>
            <a:fld id="{B7E0417A-1B0E-4C74-A576-3AC878E1BBBB}" type="slidenum">
              <a:rPr lang="en-US" smtClean="0"/>
              <a:t>13</a:t>
            </a:fld>
            <a:endParaRPr lang="en-US" dirty="0"/>
          </a:p>
        </p:txBody>
      </p:sp>
      <p:sp>
        <p:nvSpPr>
          <p:cNvPr id="6" name="TextBox 5"/>
          <p:cNvSpPr txBox="1"/>
          <p:nvPr/>
        </p:nvSpPr>
        <p:spPr>
          <a:xfrm>
            <a:off x="3254375" y="3810000"/>
            <a:ext cx="8461375" cy="2677656"/>
          </a:xfrm>
          <a:prstGeom prst="rect">
            <a:avLst/>
          </a:prstGeom>
          <a:noFill/>
        </p:spPr>
        <p:txBody>
          <a:bodyPr wrap="square" rtlCol="0">
            <a:spAutoFit/>
          </a:bodyPr>
          <a:lstStyle/>
          <a:p>
            <a:pPr marL="114300">
              <a:lnSpc>
                <a:spcPct val="90000"/>
              </a:lnSpc>
            </a:pPr>
            <a:r>
              <a:rPr lang="en-US" sz="5400" dirty="0" smtClean="0">
                <a:solidFill>
                  <a:schemeClr val="bg1"/>
                </a:solidFill>
              </a:rPr>
              <a:t>ISSUES </a:t>
            </a:r>
          </a:p>
          <a:p>
            <a:pPr marL="920750" lvl="1" indent="-285750">
              <a:lnSpc>
                <a:spcPct val="90000"/>
              </a:lnSpc>
              <a:buFont typeface="Arial" panose="020B0604020202020204" pitchFamily="34" charset="0"/>
              <a:buChar char="•"/>
            </a:pPr>
            <a:r>
              <a:rPr lang="en-US" sz="3000" dirty="0" smtClean="0">
                <a:solidFill>
                  <a:schemeClr val="bg1"/>
                </a:solidFill>
              </a:rPr>
              <a:t>A student not on the list can enroll before the student can respond</a:t>
            </a:r>
          </a:p>
          <a:p>
            <a:pPr marL="920750" lvl="1" indent="-285750">
              <a:lnSpc>
                <a:spcPct val="90000"/>
              </a:lnSpc>
              <a:buFont typeface="Arial" panose="020B0604020202020204" pitchFamily="34" charset="0"/>
              <a:buChar char="•"/>
            </a:pPr>
            <a:r>
              <a:rPr lang="en-US" sz="3000" dirty="0" smtClean="0">
                <a:solidFill>
                  <a:schemeClr val="bg1"/>
                </a:solidFill>
              </a:rPr>
              <a:t>Visibility of the list</a:t>
            </a:r>
          </a:p>
          <a:p>
            <a:pPr marL="57150" indent="-228600">
              <a:lnSpc>
                <a:spcPct val="90000"/>
              </a:lnSpc>
              <a:buFont typeface="Arial" panose="020B0604020202020204" pitchFamily="34" charset="0"/>
              <a:buChar char="•"/>
            </a:pPr>
            <a:endParaRPr lang="en-US" sz="3600" dirty="0">
              <a:solidFill>
                <a:srgbClr val="645654"/>
              </a:solidFill>
            </a:endParaRPr>
          </a:p>
        </p:txBody>
      </p:sp>
      <p:sp>
        <p:nvSpPr>
          <p:cNvPr id="10" name="Date Placeholder 9"/>
          <p:cNvSpPr>
            <a:spLocks noGrp="1"/>
          </p:cNvSpPr>
          <p:nvPr>
            <p:ph type="dt" sz="half" idx="10"/>
          </p:nvPr>
        </p:nvSpPr>
        <p:spPr/>
        <p:txBody>
          <a:bodyPr/>
          <a:lstStyle/>
          <a:p>
            <a:r>
              <a:rPr lang="en-US" smtClean="0"/>
              <a:t>2/23/14</a:t>
            </a:r>
            <a:endParaRPr lang="en-US" dirty="0"/>
          </a:p>
        </p:txBody>
      </p:sp>
      <p:sp>
        <p:nvSpPr>
          <p:cNvPr id="4" name="Footer Placeholder 3"/>
          <p:cNvSpPr>
            <a:spLocks noGrp="1"/>
          </p:cNvSpPr>
          <p:nvPr>
            <p:ph type="ftr" sz="quarter" idx="11"/>
          </p:nvPr>
        </p:nvSpPr>
        <p:spPr/>
        <p:txBody>
          <a:bodyPr/>
          <a:lstStyle/>
          <a:p>
            <a:r>
              <a:rPr lang="en-US" dirty="0"/>
              <a:t>Lookmai Rattana</a:t>
            </a:r>
          </a:p>
        </p:txBody>
      </p:sp>
    </p:spTree>
    <p:extLst>
      <p:ext uri="{BB962C8B-B14F-4D97-AF65-F5344CB8AC3E}">
        <p14:creationId xmlns:p14="http://schemas.microsoft.com/office/powerpoint/2010/main" val="183898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3"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 STATEMENT</a:t>
            </a:r>
            <a:endParaRPr lang="en-US" dirty="0"/>
          </a:p>
        </p:txBody>
      </p:sp>
      <p:sp>
        <p:nvSpPr>
          <p:cNvPr id="6" name="Text Placeholder 5"/>
          <p:cNvSpPr>
            <a:spLocks noGrp="1"/>
          </p:cNvSpPr>
          <p:nvPr>
            <p:ph type="body" idx="1"/>
          </p:nvPr>
        </p:nvSpPr>
        <p:spPr/>
        <p:txBody>
          <a:bodyPr/>
          <a:lstStyle/>
          <a:p>
            <a:r>
              <a:rPr lang="en-US" dirty="0" smtClean="0"/>
              <a:t>Bitaseme </a:t>
            </a:r>
            <a:r>
              <a:rPr lang="en-US" dirty="0" err="1" smtClean="0"/>
              <a:t>Mboe</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14</a:t>
            </a:fld>
            <a:endParaRPr lang="en-US" dirty="0"/>
          </a:p>
        </p:txBody>
      </p:sp>
      <p:sp>
        <p:nvSpPr>
          <p:cNvPr id="7" name="Date Placeholder 6"/>
          <p:cNvSpPr>
            <a:spLocks noGrp="1"/>
          </p:cNvSpPr>
          <p:nvPr>
            <p:ph type="dt" sz="half" idx="10"/>
          </p:nvPr>
        </p:nvSpPr>
        <p:spPr/>
        <p:txBody>
          <a:bodyPr/>
          <a:lstStyle/>
          <a:p>
            <a:r>
              <a:rPr lang="en-US" smtClean="0"/>
              <a:t>2/23/14</a:t>
            </a:r>
            <a:endParaRPr lang="en-US" dirty="0"/>
          </a:p>
        </p:txBody>
      </p:sp>
      <p:sp>
        <p:nvSpPr>
          <p:cNvPr id="2" name="Footer Placeholder 1"/>
          <p:cNvSpPr>
            <a:spLocks noGrp="1"/>
          </p:cNvSpPr>
          <p:nvPr>
            <p:ph type="ftr" sz="quarter" idx="11"/>
          </p:nvPr>
        </p:nvSpPr>
        <p:spPr/>
        <p:txBody>
          <a:bodyPr/>
          <a:lstStyle/>
          <a:p>
            <a:r>
              <a:rPr lang="en-US" dirty="0" err="1" smtClean="0"/>
              <a:t>Baiaseme</a:t>
            </a:r>
            <a:r>
              <a:rPr lang="en-US" dirty="0" smtClean="0"/>
              <a:t> </a:t>
            </a:r>
            <a:r>
              <a:rPr lang="en-US" dirty="0" err="1" smtClean="0"/>
              <a:t>Mboe</a:t>
            </a:r>
            <a:endParaRPr lang="en-US" dirty="0"/>
          </a:p>
        </p:txBody>
      </p:sp>
    </p:spTree>
    <p:extLst>
      <p:ext uri="{BB962C8B-B14F-4D97-AF65-F5344CB8AC3E}">
        <p14:creationId xmlns:p14="http://schemas.microsoft.com/office/powerpoint/2010/main" val="6961169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 Characteristics</a:t>
            </a:r>
            <a:endParaRPr lang="en-US" dirty="0"/>
          </a:p>
        </p:txBody>
      </p:sp>
      <p:pic>
        <p:nvPicPr>
          <p:cNvPr id="4" name="Picture 3" descr="cloc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7000" y="2552700"/>
            <a:ext cx="1524000" cy="1554480"/>
          </a:xfrm>
          <a:prstGeom prst="rect">
            <a:avLst/>
          </a:prstGeom>
        </p:spPr>
      </p:pic>
      <p:pic>
        <p:nvPicPr>
          <p:cNvPr id="5" name="Picture 4" descr="ineffic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3220" y="2679700"/>
            <a:ext cx="1655980" cy="1689100"/>
          </a:xfrm>
          <a:prstGeom prst="rect">
            <a:avLst/>
          </a:prstGeom>
        </p:spPr>
      </p:pic>
      <p:pic>
        <p:nvPicPr>
          <p:cNvPr id="6" name="Picture 5" descr="confusio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8000" y="2374900"/>
            <a:ext cx="1955800" cy="1994916"/>
          </a:xfrm>
          <a:prstGeom prst="rect">
            <a:avLst/>
          </a:prstGeom>
        </p:spPr>
      </p:pic>
      <p:sp>
        <p:nvSpPr>
          <p:cNvPr id="8" name="TextBox 7"/>
          <p:cNvSpPr txBox="1"/>
          <p:nvPr/>
        </p:nvSpPr>
        <p:spPr>
          <a:xfrm>
            <a:off x="1524000" y="4521200"/>
            <a:ext cx="2460429" cy="769441"/>
          </a:xfrm>
          <a:prstGeom prst="rect">
            <a:avLst/>
          </a:prstGeom>
          <a:noFill/>
        </p:spPr>
        <p:txBody>
          <a:bodyPr wrap="none" rtlCol="0">
            <a:spAutoFit/>
          </a:bodyPr>
          <a:lstStyle/>
          <a:p>
            <a:r>
              <a:rPr lang="en-US" sz="4400" dirty="0" smtClean="0">
                <a:solidFill>
                  <a:srgbClr val="800000"/>
                </a:solidFill>
              </a:rPr>
              <a:t>Confusing</a:t>
            </a:r>
            <a:endParaRPr lang="en-US" sz="4400" dirty="0">
              <a:solidFill>
                <a:srgbClr val="800000"/>
              </a:solidFill>
            </a:endParaRPr>
          </a:p>
        </p:txBody>
      </p:sp>
      <p:sp>
        <p:nvSpPr>
          <p:cNvPr id="9" name="TextBox 8"/>
          <p:cNvSpPr txBox="1"/>
          <p:nvPr/>
        </p:nvSpPr>
        <p:spPr>
          <a:xfrm>
            <a:off x="4699000" y="4343400"/>
            <a:ext cx="2738976" cy="1198277"/>
          </a:xfrm>
          <a:prstGeom prst="rect">
            <a:avLst/>
          </a:prstGeom>
          <a:noFill/>
        </p:spPr>
        <p:txBody>
          <a:bodyPr wrap="none" rtlCol="0">
            <a:spAutoFit/>
          </a:bodyPr>
          <a:lstStyle/>
          <a:p>
            <a:pPr algn="ctr">
              <a:lnSpc>
                <a:spcPct val="80000"/>
              </a:lnSpc>
            </a:pPr>
            <a:r>
              <a:rPr lang="en-US" sz="4400" dirty="0" smtClean="0">
                <a:solidFill>
                  <a:srgbClr val="800000"/>
                </a:solidFill>
              </a:rPr>
              <a:t>Time</a:t>
            </a:r>
          </a:p>
          <a:p>
            <a:pPr algn="ctr">
              <a:lnSpc>
                <a:spcPct val="80000"/>
              </a:lnSpc>
            </a:pPr>
            <a:r>
              <a:rPr lang="en-US" sz="4400" dirty="0" smtClean="0">
                <a:solidFill>
                  <a:srgbClr val="800000"/>
                </a:solidFill>
              </a:rPr>
              <a:t>Consuming</a:t>
            </a:r>
            <a:endParaRPr lang="en-US" sz="4400" dirty="0">
              <a:solidFill>
                <a:srgbClr val="800000"/>
              </a:solidFill>
            </a:endParaRPr>
          </a:p>
        </p:txBody>
      </p:sp>
      <p:sp>
        <p:nvSpPr>
          <p:cNvPr id="10" name="TextBox 9"/>
          <p:cNvSpPr txBox="1"/>
          <p:nvPr/>
        </p:nvSpPr>
        <p:spPr>
          <a:xfrm>
            <a:off x="8026400" y="4521200"/>
            <a:ext cx="2494042" cy="769441"/>
          </a:xfrm>
          <a:prstGeom prst="rect">
            <a:avLst/>
          </a:prstGeom>
          <a:noFill/>
        </p:spPr>
        <p:txBody>
          <a:bodyPr wrap="none" rtlCol="0">
            <a:spAutoFit/>
          </a:bodyPr>
          <a:lstStyle/>
          <a:p>
            <a:r>
              <a:rPr lang="en-US" sz="4400" dirty="0" smtClean="0">
                <a:solidFill>
                  <a:srgbClr val="800000"/>
                </a:solidFill>
              </a:rPr>
              <a:t>Inefficient</a:t>
            </a:r>
            <a:endParaRPr lang="en-US" sz="4400" dirty="0">
              <a:solidFill>
                <a:srgbClr val="800000"/>
              </a:solidFill>
            </a:endParaRPr>
          </a:p>
        </p:txBody>
      </p:sp>
      <p:sp>
        <p:nvSpPr>
          <p:cNvPr id="11" name="Rectangle 10"/>
          <p:cNvSpPr/>
          <p:nvPr/>
        </p:nvSpPr>
        <p:spPr>
          <a:xfrm>
            <a:off x="990600" y="2235200"/>
            <a:ext cx="3276600" cy="3327400"/>
          </a:xfrm>
          <a:prstGeom prst="rect">
            <a:avLst/>
          </a:prstGeom>
          <a:solidFill>
            <a:srgbClr val="E5E5E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267200" y="2362200"/>
            <a:ext cx="3276600" cy="3327400"/>
          </a:xfrm>
          <a:prstGeom prst="rect">
            <a:avLst/>
          </a:prstGeom>
          <a:solidFill>
            <a:srgbClr val="E5E5E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543800" y="2565400"/>
            <a:ext cx="3276600" cy="3327400"/>
          </a:xfrm>
          <a:prstGeom prst="rect">
            <a:avLst/>
          </a:prstGeom>
          <a:solidFill>
            <a:srgbClr val="E5E5E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ate Placeholder 13"/>
          <p:cNvSpPr>
            <a:spLocks noGrp="1"/>
          </p:cNvSpPr>
          <p:nvPr>
            <p:ph type="dt" sz="half" idx="10"/>
          </p:nvPr>
        </p:nvSpPr>
        <p:spPr/>
        <p:txBody>
          <a:bodyPr/>
          <a:lstStyle/>
          <a:p>
            <a:r>
              <a:rPr lang="en-US" smtClean="0"/>
              <a:t>2/23/14</a:t>
            </a:r>
            <a:endParaRPr lang="en-US" dirty="0"/>
          </a:p>
        </p:txBody>
      </p:sp>
      <p:sp>
        <p:nvSpPr>
          <p:cNvPr id="16" name="Slide Number Placeholder 15"/>
          <p:cNvSpPr>
            <a:spLocks noGrp="1"/>
          </p:cNvSpPr>
          <p:nvPr>
            <p:ph type="sldNum" sz="quarter" idx="12"/>
          </p:nvPr>
        </p:nvSpPr>
        <p:spPr/>
        <p:txBody>
          <a:bodyPr/>
          <a:lstStyle/>
          <a:p>
            <a:fld id="{B7E0417A-1B0E-4C74-A576-3AC878E1BBBB}" type="slidenum">
              <a:rPr lang="en-US" smtClean="0"/>
              <a:t>15</a:t>
            </a:fld>
            <a:endParaRPr lang="en-US" dirty="0"/>
          </a:p>
        </p:txBody>
      </p:sp>
      <p:sp>
        <p:nvSpPr>
          <p:cNvPr id="3" name="Footer Placeholder 2"/>
          <p:cNvSpPr>
            <a:spLocks noGrp="1"/>
          </p:cNvSpPr>
          <p:nvPr>
            <p:ph type="ftr" sz="quarter" idx="11"/>
          </p:nvPr>
        </p:nvSpPr>
        <p:spPr/>
        <p:txBody>
          <a:bodyPr/>
          <a:lstStyle/>
          <a:p>
            <a:r>
              <a:rPr lang="en-US" dirty="0" err="1"/>
              <a:t>Baiaseme</a:t>
            </a:r>
            <a:r>
              <a:rPr lang="en-US" dirty="0"/>
              <a:t> </a:t>
            </a:r>
            <a:r>
              <a:rPr lang="en-US" dirty="0" err="1"/>
              <a:t>Mboe</a:t>
            </a:r>
            <a:endParaRPr lang="en-US" dirty="0"/>
          </a:p>
        </p:txBody>
      </p:sp>
    </p:spTree>
    <p:extLst>
      <p:ext uri="{BB962C8B-B14F-4D97-AF65-F5344CB8AC3E}">
        <p14:creationId xmlns:p14="http://schemas.microsoft.com/office/powerpoint/2010/main" val="3911747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Process Flow</a:t>
            </a:r>
            <a:endParaRPr lang="en-US" dirty="0"/>
          </a:p>
        </p:txBody>
      </p:sp>
      <p:sp>
        <p:nvSpPr>
          <p:cNvPr id="4" name="Rectangle 3"/>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currentflowsig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42" y="1816101"/>
            <a:ext cx="11123458" cy="3263900"/>
          </a:xfrm>
          <a:prstGeom prst="rect">
            <a:avLst/>
          </a:prstGeom>
        </p:spPr>
      </p:pic>
      <p:sp>
        <p:nvSpPr>
          <p:cNvPr id="6" name="TextBox 5"/>
          <p:cNvSpPr txBox="1"/>
          <p:nvPr/>
        </p:nvSpPr>
        <p:spPr>
          <a:xfrm>
            <a:off x="16992600" y="3962400"/>
            <a:ext cx="184666" cy="369332"/>
          </a:xfrm>
          <a:prstGeom prst="rect">
            <a:avLst/>
          </a:prstGeom>
          <a:noFill/>
        </p:spPr>
        <p:txBody>
          <a:bodyPr wrap="none" rtlCol="0">
            <a:spAutoFit/>
          </a:bodyPr>
          <a:lstStyle/>
          <a:p>
            <a:endParaRPr lang="en-US" dirty="0"/>
          </a:p>
        </p:txBody>
      </p:sp>
      <p:sp>
        <p:nvSpPr>
          <p:cNvPr id="7" name="TextBox 6"/>
          <p:cNvSpPr txBox="1"/>
          <p:nvPr/>
        </p:nvSpPr>
        <p:spPr>
          <a:xfrm>
            <a:off x="-3200400" y="1854200"/>
            <a:ext cx="184666" cy="369332"/>
          </a:xfrm>
          <a:prstGeom prst="rect">
            <a:avLst/>
          </a:prstGeom>
          <a:noFill/>
        </p:spPr>
        <p:txBody>
          <a:bodyPr wrap="none" rtlCol="0">
            <a:spAutoFit/>
          </a:bodyPr>
          <a:lstStyle/>
          <a:p>
            <a:endParaRPr lang="en-US" dirty="0"/>
          </a:p>
        </p:txBody>
      </p:sp>
      <p:sp>
        <p:nvSpPr>
          <p:cNvPr id="8" name="Content Placeholder 7"/>
          <p:cNvSpPr>
            <a:spLocks noGrp="1"/>
          </p:cNvSpPr>
          <p:nvPr>
            <p:ph idx="1"/>
          </p:nvPr>
        </p:nvSpPr>
        <p:spPr/>
        <p:txBody>
          <a:bodyPr/>
          <a:lstStyle/>
          <a:p>
            <a:endParaRPr lang="en-US"/>
          </a:p>
        </p:txBody>
      </p:sp>
      <p:grpSp>
        <p:nvGrpSpPr>
          <p:cNvPr id="10" name="Group 9"/>
          <p:cNvGrpSpPr/>
          <p:nvPr/>
        </p:nvGrpSpPr>
        <p:grpSpPr>
          <a:xfrm>
            <a:off x="0" y="0"/>
            <a:ext cx="12091734" cy="6858000"/>
            <a:chOff x="-100266" y="0"/>
            <a:chExt cx="12192000" cy="6858000"/>
          </a:xfrm>
        </p:grpSpPr>
        <p:sp>
          <p:nvSpPr>
            <p:cNvPr id="11" name="Rectangle 10"/>
            <p:cNvSpPr/>
            <p:nvPr/>
          </p:nvSpPr>
          <p:spPr>
            <a:xfrm>
              <a:off x="-100266"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flowbefore-0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300" y="0"/>
              <a:ext cx="10313933" cy="6858000"/>
            </a:xfrm>
            <a:prstGeom prst="rect">
              <a:avLst/>
            </a:prstGeom>
          </p:spPr>
        </p:pic>
      </p:grpSp>
      <p:sp>
        <p:nvSpPr>
          <p:cNvPr id="16" name="Date Placeholder 15"/>
          <p:cNvSpPr>
            <a:spLocks noGrp="1"/>
          </p:cNvSpPr>
          <p:nvPr>
            <p:ph type="dt" sz="half" idx="10"/>
          </p:nvPr>
        </p:nvSpPr>
        <p:spPr/>
        <p:txBody>
          <a:bodyPr/>
          <a:lstStyle/>
          <a:p>
            <a:r>
              <a:rPr lang="en-US" smtClean="0"/>
              <a:t>2/23/14</a:t>
            </a:r>
            <a:endParaRPr lang="en-US" dirty="0"/>
          </a:p>
        </p:txBody>
      </p:sp>
      <p:sp>
        <p:nvSpPr>
          <p:cNvPr id="18" name="Slide Number Placeholder 17"/>
          <p:cNvSpPr>
            <a:spLocks noGrp="1"/>
          </p:cNvSpPr>
          <p:nvPr>
            <p:ph type="sldNum" sz="quarter" idx="12"/>
          </p:nvPr>
        </p:nvSpPr>
        <p:spPr/>
        <p:txBody>
          <a:bodyPr/>
          <a:lstStyle/>
          <a:p>
            <a:fld id="{B7E0417A-1B0E-4C74-A576-3AC878E1BBBB}" type="slidenum">
              <a:rPr lang="en-US" smtClean="0"/>
              <a:t>16</a:t>
            </a:fld>
            <a:endParaRPr lang="en-US" dirty="0"/>
          </a:p>
        </p:txBody>
      </p:sp>
      <p:sp>
        <p:nvSpPr>
          <p:cNvPr id="3" name="Footer Placeholder 2"/>
          <p:cNvSpPr>
            <a:spLocks noGrp="1"/>
          </p:cNvSpPr>
          <p:nvPr>
            <p:ph type="ftr" sz="quarter" idx="11"/>
          </p:nvPr>
        </p:nvSpPr>
        <p:spPr/>
        <p:txBody>
          <a:bodyPr/>
          <a:lstStyle/>
          <a:p>
            <a:r>
              <a:rPr lang="en-US" dirty="0" err="1"/>
              <a:t>Baiaseme</a:t>
            </a:r>
            <a:r>
              <a:rPr lang="en-US" dirty="0"/>
              <a:t> </a:t>
            </a:r>
            <a:r>
              <a:rPr lang="en-US" dirty="0" err="1"/>
              <a:t>Mboe</a:t>
            </a:r>
            <a:endParaRPr lang="en-US" dirty="0"/>
          </a:p>
        </p:txBody>
      </p:sp>
    </p:spTree>
    <p:extLst>
      <p:ext uri="{BB962C8B-B14F-4D97-AF65-F5344CB8AC3E}">
        <p14:creationId xmlns:p14="http://schemas.microsoft.com/office/powerpoint/2010/main" val="1180995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Waitlist History Log</a:t>
            </a:r>
            <a:endParaRPr lang="en-US" dirty="0"/>
          </a:p>
        </p:txBody>
      </p:sp>
      <p:sp>
        <p:nvSpPr>
          <p:cNvPr id="4" name="Content Placeholder 3"/>
          <p:cNvSpPr>
            <a:spLocks noGrp="1"/>
          </p:cNvSpPr>
          <p:nvPr>
            <p:ph idx="1"/>
          </p:nvPr>
        </p:nvSpPr>
        <p:spPr/>
        <p:txBody>
          <a:bodyPr/>
          <a:lstStyle/>
          <a:p>
            <a:endParaRPr lang="en-US"/>
          </a:p>
        </p:txBody>
      </p:sp>
      <p:sp>
        <p:nvSpPr>
          <p:cNvPr id="3" name="Rectangle 2"/>
          <p:cNvSpPr/>
          <p:nvPr/>
        </p:nvSpPr>
        <p:spPr>
          <a:xfrm>
            <a:off x="0" y="1701800"/>
            <a:ext cx="12192000" cy="51562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7253" b="16759"/>
          <a:stretch/>
        </p:blipFill>
        <p:spPr bwMode="auto">
          <a:xfrm>
            <a:off x="812800" y="2209800"/>
            <a:ext cx="107442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r>
              <a:rPr lang="en-US" smtClean="0"/>
              <a:t>2/23/14</a:t>
            </a:r>
            <a:endParaRPr lang="en-US" dirty="0"/>
          </a:p>
        </p:txBody>
      </p:sp>
      <p:sp>
        <p:nvSpPr>
          <p:cNvPr id="7" name="Slide Number Placeholder 6"/>
          <p:cNvSpPr>
            <a:spLocks noGrp="1"/>
          </p:cNvSpPr>
          <p:nvPr>
            <p:ph type="sldNum" sz="quarter" idx="12"/>
          </p:nvPr>
        </p:nvSpPr>
        <p:spPr/>
        <p:txBody>
          <a:bodyPr/>
          <a:lstStyle/>
          <a:p>
            <a:fld id="{B7E0417A-1B0E-4C74-A576-3AC878E1BBBB}" type="slidenum">
              <a:rPr lang="en-US" smtClean="0"/>
              <a:t>17</a:t>
            </a:fld>
            <a:endParaRPr lang="en-US" dirty="0"/>
          </a:p>
        </p:txBody>
      </p:sp>
      <p:sp>
        <p:nvSpPr>
          <p:cNvPr id="6" name="Footer Placeholder 5"/>
          <p:cNvSpPr>
            <a:spLocks noGrp="1"/>
          </p:cNvSpPr>
          <p:nvPr>
            <p:ph type="ftr" sz="quarter" idx="11"/>
          </p:nvPr>
        </p:nvSpPr>
        <p:spPr/>
        <p:txBody>
          <a:bodyPr/>
          <a:lstStyle/>
          <a:p>
            <a:r>
              <a:rPr lang="en-US" dirty="0" err="1"/>
              <a:t>Baiaseme</a:t>
            </a:r>
            <a:r>
              <a:rPr lang="en-US" dirty="0"/>
              <a:t> </a:t>
            </a:r>
            <a:r>
              <a:rPr lang="en-US" dirty="0" err="1"/>
              <a:t>Mboe</a:t>
            </a:r>
            <a:endParaRPr lang="en-US" dirty="0"/>
          </a:p>
        </p:txBody>
      </p:sp>
    </p:spTree>
    <p:extLst>
      <p:ext uri="{BB962C8B-B14F-4D97-AF65-F5344CB8AC3E}">
        <p14:creationId xmlns:p14="http://schemas.microsoft.com/office/powerpoint/2010/main" val="351299790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Waitlist History Log</a:t>
            </a:r>
          </a:p>
        </p:txBody>
      </p:sp>
      <p:sp>
        <p:nvSpPr>
          <p:cNvPr id="4" name="Rectangle 3"/>
          <p:cNvSpPr/>
          <p:nvPr/>
        </p:nvSpPr>
        <p:spPr>
          <a:xfrm>
            <a:off x="0" y="1701800"/>
            <a:ext cx="12192000" cy="51562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974" r="5888" b="8252"/>
          <a:stretch/>
        </p:blipFill>
        <p:spPr bwMode="auto">
          <a:xfrm>
            <a:off x="729277" y="2006353"/>
            <a:ext cx="10101481" cy="3746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smtClean="0"/>
              <a:t>2/23/14</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18</a:t>
            </a:fld>
            <a:endParaRPr lang="en-US" dirty="0"/>
          </a:p>
        </p:txBody>
      </p:sp>
      <p:sp>
        <p:nvSpPr>
          <p:cNvPr id="5" name="Footer Placeholder 4"/>
          <p:cNvSpPr>
            <a:spLocks noGrp="1"/>
          </p:cNvSpPr>
          <p:nvPr>
            <p:ph type="ftr" sz="quarter" idx="11"/>
          </p:nvPr>
        </p:nvSpPr>
        <p:spPr/>
        <p:txBody>
          <a:bodyPr/>
          <a:lstStyle/>
          <a:p>
            <a:r>
              <a:rPr lang="en-US" dirty="0" err="1"/>
              <a:t>Baiaseme</a:t>
            </a:r>
            <a:r>
              <a:rPr lang="en-US" dirty="0"/>
              <a:t> </a:t>
            </a:r>
            <a:r>
              <a:rPr lang="en-US" dirty="0" err="1"/>
              <a:t>Mboe</a:t>
            </a:r>
            <a:endParaRPr lang="en-US" dirty="0"/>
          </a:p>
        </p:txBody>
      </p:sp>
    </p:spTree>
    <p:extLst>
      <p:ext uri="{BB962C8B-B14F-4D97-AF65-F5344CB8AC3E}">
        <p14:creationId xmlns:p14="http://schemas.microsoft.com/office/powerpoint/2010/main" val="30579311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Waitlist History Log</a:t>
            </a:r>
          </a:p>
        </p:txBody>
      </p:sp>
      <p:sp>
        <p:nvSpPr>
          <p:cNvPr id="4" name="Rectangle 3"/>
          <p:cNvSpPr/>
          <p:nvPr/>
        </p:nvSpPr>
        <p:spPr>
          <a:xfrm>
            <a:off x="0" y="1701800"/>
            <a:ext cx="12192000" cy="51562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8"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189" r="5888" b="7270"/>
          <a:stretch/>
        </p:blipFill>
        <p:spPr bwMode="auto">
          <a:xfrm>
            <a:off x="729277" y="1981201"/>
            <a:ext cx="10101481" cy="382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US" smtClean="0"/>
              <a:t>2/23/14</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19</a:t>
            </a:fld>
            <a:endParaRPr lang="en-US" dirty="0"/>
          </a:p>
        </p:txBody>
      </p:sp>
      <p:sp>
        <p:nvSpPr>
          <p:cNvPr id="5" name="Footer Placeholder 4"/>
          <p:cNvSpPr>
            <a:spLocks noGrp="1"/>
          </p:cNvSpPr>
          <p:nvPr>
            <p:ph type="ftr" sz="quarter" idx="11"/>
          </p:nvPr>
        </p:nvSpPr>
        <p:spPr/>
        <p:txBody>
          <a:bodyPr/>
          <a:lstStyle/>
          <a:p>
            <a:r>
              <a:rPr lang="en-US" dirty="0" err="1"/>
              <a:t>Baiaseme</a:t>
            </a:r>
            <a:r>
              <a:rPr lang="en-US" dirty="0"/>
              <a:t> </a:t>
            </a:r>
            <a:r>
              <a:rPr lang="en-US" dirty="0" err="1"/>
              <a:t>Mboe</a:t>
            </a:r>
            <a:endParaRPr lang="en-US" dirty="0"/>
          </a:p>
        </p:txBody>
      </p:sp>
    </p:spTree>
    <p:extLst>
      <p:ext uri="{BB962C8B-B14F-4D97-AF65-F5344CB8AC3E}">
        <p14:creationId xmlns:p14="http://schemas.microsoft.com/office/powerpoint/2010/main" val="24354526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Team CORSICA</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2</a:t>
            </a:fld>
            <a:endParaRPr lang="en-US" dirty="0"/>
          </a:p>
        </p:txBody>
      </p:sp>
      <p:sp>
        <p:nvSpPr>
          <p:cNvPr id="5" name="TextBox 4"/>
          <p:cNvSpPr txBox="1"/>
          <p:nvPr/>
        </p:nvSpPr>
        <p:spPr>
          <a:xfrm>
            <a:off x="385813" y="4019403"/>
            <a:ext cx="2438400" cy="369332"/>
          </a:xfrm>
          <a:prstGeom prst="rect">
            <a:avLst/>
          </a:prstGeom>
          <a:noFill/>
        </p:spPr>
        <p:txBody>
          <a:bodyPr wrap="square" rtlCol="0">
            <a:spAutoFit/>
          </a:bodyPr>
          <a:lstStyle/>
          <a:p>
            <a:r>
              <a:rPr lang="en-US" dirty="0" smtClean="0"/>
              <a:t>Anthony Baron</a:t>
            </a:r>
            <a:endParaRPr lang="en-US" dirty="0"/>
          </a:p>
        </p:txBody>
      </p:sp>
      <p:sp>
        <p:nvSpPr>
          <p:cNvPr id="7" name="TextBox 6"/>
          <p:cNvSpPr txBox="1"/>
          <p:nvPr/>
        </p:nvSpPr>
        <p:spPr>
          <a:xfrm>
            <a:off x="5921707" y="3986536"/>
            <a:ext cx="2438400" cy="369332"/>
          </a:xfrm>
          <a:prstGeom prst="rect">
            <a:avLst/>
          </a:prstGeom>
          <a:noFill/>
        </p:spPr>
        <p:txBody>
          <a:bodyPr wrap="square" rtlCol="0">
            <a:spAutoFit/>
          </a:bodyPr>
          <a:lstStyle/>
          <a:p>
            <a:r>
              <a:rPr lang="en-US" dirty="0" smtClean="0"/>
              <a:t>Nicholas </a:t>
            </a:r>
            <a:r>
              <a:rPr lang="en-US" dirty="0" err="1" smtClean="0"/>
              <a:t>LoGioco</a:t>
            </a:r>
            <a:endParaRPr lang="en-US" dirty="0"/>
          </a:p>
        </p:txBody>
      </p:sp>
      <p:sp>
        <p:nvSpPr>
          <p:cNvPr id="9" name="TextBox 8"/>
          <p:cNvSpPr txBox="1"/>
          <p:nvPr/>
        </p:nvSpPr>
        <p:spPr>
          <a:xfrm>
            <a:off x="8003016" y="3970318"/>
            <a:ext cx="2438400" cy="369332"/>
          </a:xfrm>
          <a:prstGeom prst="rect">
            <a:avLst/>
          </a:prstGeom>
          <a:noFill/>
        </p:spPr>
        <p:txBody>
          <a:bodyPr wrap="square" rtlCol="0">
            <a:spAutoFit/>
          </a:bodyPr>
          <a:lstStyle/>
          <a:p>
            <a:r>
              <a:rPr lang="en-US" dirty="0" err="1" smtClean="0"/>
              <a:t>Bitaseme</a:t>
            </a:r>
            <a:r>
              <a:rPr lang="en-US" dirty="0" smtClean="0"/>
              <a:t> </a:t>
            </a:r>
            <a:r>
              <a:rPr lang="en-US" dirty="0" err="1" smtClean="0"/>
              <a:t>Mboe</a:t>
            </a:r>
            <a:endParaRPr lang="en-US" dirty="0"/>
          </a:p>
        </p:txBody>
      </p:sp>
      <p:sp>
        <p:nvSpPr>
          <p:cNvPr id="11" name="TextBox 10"/>
          <p:cNvSpPr txBox="1"/>
          <p:nvPr/>
        </p:nvSpPr>
        <p:spPr>
          <a:xfrm>
            <a:off x="9977280" y="3986536"/>
            <a:ext cx="2438400" cy="369332"/>
          </a:xfrm>
          <a:prstGeom prst="rect">
            <a:avLst/>
          </a:prstGeom>
          <a:noFill/>
        </p:spPr>
        <p:txBody>
          <a:bodyPr wrap="square" rtlCol="0">
            <a:spAutoFit/>
          </a:bodyPr>
          <a:lstStyle/>
          <a:p>
            <a:r>
              <a:rPr lang="en-US" dirty="0" err="1" smtClean="0"/>
              <a:t>Lookmai</a:t>
            </a:r>
            <a:r>
              <a:rPr lang="en-US" dirty="0" smtClean="0"/>
              <a:t> </a:t>
            </a:r>
            <a:r>
              <a:rPr lang="en-US" dirty="0" err="1" smtClean="0"/>
              <a:t>Rattana</a:t>
            </a:r>
            <a:endParaRPr lang="en-US" dirty="0"/>
          </a:p>
        </p:txBody>
      </p:sp>
      <p:sp>
        <p:nvSpPr>
          <p:cNvPr id="13" name="TextBox 12"/>
          <p:cNvSpPr txBox="1"/>
          <p:nvPr/>
        </p:nvSpPr>
        <p:spPr>
          <a:xfrm>
            <a:off x="4188181" y="4013630"/>
            <a:ext cx="2438400" cy="369332"/>
          </a:xfrm>
          <a:prstGeom prst="rect">
            <a:avLst/>
          </a:prstGeom>
          <a:noFill/>
        </p:spPr>
        <p:txBody>
          <a:bodyPr wrap="square" rtlCol="0">
            <a:spAutoFit/>
          </a:bodyPr>
          <a:lstStyle/>
          <a:p>
            <a:r>
              <a:rPr lang="en-US" dirty="0" smtClean="0"/>
              <a:t>Latimer </a:t>
            </a:r>
            <a:r>
              <a:rPr lang="en-US" dirty="0" err="1" smtClean="0"/>
              <a:t>Gerle</a:t>
            </a:r>
            <a:endParaRPr lang="en-US" dirty="0"/>
          </a:p>
        </p:txBody>
      </p:sp>
      <p:pic>
        <p:nvPicPr>
          <p:cNvPr id="16" name="Picture 15" descr="lookma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3459" y="2312191"/>
            <a:ext cx="1592384" cy="1592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7" name="Picture 16" descr="placehold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8608" y="2219943"/>
            <a:ext cx="1642945" cy="1675804"/>
          </a:xfrm>
          <a:prstGeom prst="rect">
            <a:avLst/>
          </a:prstGeom>
        </p:spPr>
      </p:pic>
      <p:pic>
        <p:nvPicPr>
          <p:cNvPr id="18" name="Picture 17" descr="anthon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86" y="2310770"/>
            <a:ext cx="1570188" cy="15701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9" name="Picture 18" descr="bitase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186" y="2300646"/>
            <a:ext cx="1592384" cy="1592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0" name="TextBox 19"/>
          <p:cNvSpPr txBox="1"/>
          <p:nvPr/>
        </p:nvSpPr>
        <p:spPr>
          <a:xfrm>
            <a:off x="2293128" y="4021712"/>
            <a:ext cx="2438400" cy="369332"/>
          </a:xfrm>
          <a:prstGeom prst="rect">
            <a:avLst/>
          </a:prstGeom>
          <a:noFill/>
        </p:spPr>
        <p:txBody>
          <a:bodyPr wrap="square" rtlCol="0">
            <a:spAutoFit/>
          </a:bodyPr>
          <a:lstStyle/>
          <a:p>
            <a:r>
              <a:rPr lang="en-US" dirty="0" smtClean="0"/>
              <a:t>Patrick </a:t>
            </a:r>
            <a:r>
              <a:rPr lang="en-US" dirty="0" err="1" smtClean="0"/>
              <a:t>DeBerry</a:t>
            </a:r>
            <a:endParaRPr lang="en-US" dirty="0"/>
          </a:p>
        </p:txBody>
      </p:sp>
      <p:pic>
        <p:nvPicPr>
          <p:cNvPr id="21" name="Picture 20" descr="nic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468" y="2256684"/>
            <a:ext cx="1592385" cy="1592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2" name="Picture 21" descr="lin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96" y="4380523"/>
            <a:ext cx="12192000" cy="2069888"/>
          </a:xfrm>
          <a:prstGeom prst="rect">
            <a:avLst/>
          </a:prstGeom>
        </p:spPr>
      </p:pic>
      <p:sp>
        <p:nvSpPr>
          <p:cNvPr id="23" name="Date Placeholder 22"/>
          <p:cNvSpPr>
            <a:spLocks noGrp="1"/>
          </p:cNvSpPr>
          <p:nvPr>
            <p:ph type="dt" sz="half" idx="10"/>
          </p:nvPr>
        </p:nvSpPr>
        <p:spPr/>
        <p:txBody>
          <a:bodyPr/>
          <a:lstStyle/>
          <a:p>
            <a:r>
              <a:rPr lang="en-US" smtClean="0"/>
              <a:t>2/23/14</a:t>
            </a:r>
            <a:endParaRPr lang="en-US" dirty="0"/>
          </a:p>
        </p:txBody>
      </p:sp>
      <p:pic>
        <p:nvPicPr>
          <p:cNvPr id="25" name="Picture 24" descr="IMG_0351.JPG"/>
          <p:cNvPicPr>
            <a:picLocks noChangeAspect="1"/>
          </p:cNvPicPr>
          <p:nvPr/>
        </p:nvPicPr>
        <p:blipFill rotWithShape="1">
          <a:blip r:embed="rId8">
            <a:extLst>
              <a:ext uri="{28A0092B-C50C-407E-A947-70E740481C1C}">
                <a14:useLocalDpi xmlns:a14="http://schemas.microsoft.com/office/drawing/2010/main" val="0"/>
              </a:ext>
            </a:extLst>
          </a:blip>
          <a:srcRect l="3127" t="6618" b="20687"/>
          <a:stretch/>
        </p:blipFill>
        <p:spPr>
          <a:xfrm>
            <a:off x="2306516" y="2246923"/>
            <a:ext cx="1640349" cy="164123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3" name="Footer Placeholder 2"/>
          <p:cNvSpPr>
            <a:spLocks noGrp="1"/>
          </p:cNvSpPr>
          <p:nvPr>
            <p:ph type="ftr" sz="quarter" idx="11"/>
          </p:nvPr>
        </p:nvSpPr>
        <p:spPr/>
        <p:txBody>
          <a:bodyPr/>
          <a:lstStyle/>
          <a:p>
            <a:r>
              <a:rPr lang="en-US" dirty="0" smtClean="0"/>
              <a:t>CORSICA</a:t>
            </a:r>
            <a:endParaRPr lang="en-US" dirty="0"/>
          </a:p>
        </p:txBody>
      </p:sp>
    </p:spTree>
    <p:extLst>
      <p:ext uri="{BB962C8B-B14F-4D97-AF65-F5344CB8AC3E}">
        <p14:creationId xmlns:p14="http://schemas.microsoft.com/office/powerpoint/2010/main" val="16108679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51000"/>
            <a:ext cx="12192000" cy="36068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type="subTitle" idx="1"/>
          </p:nvPr>
        </p:nvSpPr>
        <p:spPr>
          <a:xfrm>
            <a:off x="355600" y="2351088"/>
            <a:ext cx="11633200" cy="2449512"/>
          </a:xfrm>
        </p:spPr>
        <p:txBody>
          <a:bodyPr>
            <a:noAutofit/>
          </a:bodyPr>
          <a:lstStyle/>
          <a:p>
            <a:r>
              <a:rPr lang="en-US" sz="7200" dirty="0">
                <a:solidFill>
                  <a:srgbClr val="4F4442"/>
                </a:solidFill>
              </a:rPr>
              <a:t>The current class enrollment system is </a:t>
            </a:r>
            <a:r>
              <a:rPr lang="en-US" sz="7200" dirty="0" smtClean="0">
                <a:solidFill>
                  <a:srgbClr val="4F4442"/>
                </a:solidFill>
              </a:rPr>
              <a:t>inadequate</a:t>
            </a:r>
            <a:endParaRPr lang="en-US" sz="7200" dirty="0">
              <a:solidFill>
                <a:srgbClr val="4F4442"/>
              </a:solidFill>
            </a:endParaRPr>
          </a:p>
        </p:txBody>
      </p:sp>
      <p:sp>
        <p:nvSpPr>
          <p:cNvPr id="5" name="Date Placeholder 4"/>
          <p:cNvSpPr>
            <a:spLocks noGrp="1"/>
          </p:cNvSpPr>
          <p:nvPr>
            <p:ph type="dt" sz="half" idx="10"/>
          </p:nvPr>
        </p:nvSpPr>
        <p:spPr/>
        <p:txBody>
          <a:bodyPr/>
          <a:lstStyle/>
          <a:p>
            <a:r>
              <a:rPr lang="en-US" smtClean="0"/>
              <a:t>2/23/14</a:t>
            </a:r>
            <a:endParaRPr lang="en-US" dirty="0"/>
          </a:p>
        </p:txBody>
      </p:sp>
      <p:sp>
        <p:nvSpPr>
          <p:cNvPr id="7" name="Slide Number Placeholder 6"/>
          <p:cNvSpPr>
            <a:spLocks noGrp="1"/>
          </p:cNvSpPr>
          <p:nvPr>
            <p:ph type="sldNum" sz="quarter" idx="12"/>
          </p:nvPr>
        </p:nvSpPr>
        <p:spPr/>
        <p:txBody>
          <a:bodyPr/>
          <a:lstStyle/>
          <a:p>
            <a:fld id="{B7E0417A-1B0E-4C74-A576-3AC878E1BBBB}" type="slidenum">
              <a:rPr lang="en-US" smtClean="0"/>
              <a:t>20</a:t>
            </a:fld>
            <a:endParaRPr lang="en-US" dirty="0"/>
          </a:p>
        </p:txBody>
      </p:sp>
      <p:sp>
        <p:nvSpPr>
          <p:cNvPr id="2" name="Footer Placeholder 1"/>
          <p:cNvSpPr>
            <a:spLocks noGrp="1"/>
          </p:cNvSpPr>
          <p:nvPr>
            <p:ph type="ftr" sz="quarter" idx="11"/>
          </p:nvPr>
        </p:nvSpPr>
        <p:spPr/>
        <p:txBody>
          <a:bodyPr/>
          <a:lstStyle/>
          <a:p>
            <a:r>
              <a:rPr lang="en-US" dirty="0" err="1"/>
              <a:t>Baiaseme</a:t>
            </a:r>
            <a:r>
              <a:rPr lang="en-US" dirty="0"/>
              <a:t> </a:t>
            </a:r>
            <a:r>
              <a:rPr lang="en-US" dirty="0" err="1"/>
              <a:t>Mboe</a:t>
            </a:r>
            <a:endParaRPr lang="en-US" dirty="0"/>
          </a:p>
        </p:txBody>
      </p:sp>
    </p:spTree>
    <p:extLst>
      <p:ext uri="{BB962C8B-B14F-4D97-AF65-F5344CB8AC3E}">
        <p14:creationId xmlns:p14="http://schemas.microsoft.com/office/powerpoint/2010/main" val="21378686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SOLUTION</a:t>
            </a:r>
            <a:endParaRPr lang="en-US" dirty="0"/>
          </a:p>
        </p:txBody>
      </p:sp>
      <p:sp>
        <p:nvSpPr>
          <p:cNvPr id="5" name="Text Placeholder 4"/>
          <p:cNvSpPr>
            <a:spLocks noGrp="1"/>
          </p:cNvSpPr>
          <p:nvPr>
            <p:ph type="body" idx="1"/>
          </p:nvPr>
        </p:nvSpPr>
        <p:spPr/>
        <p:txBody>
          <a:bodyPr/>
          <a:lstStyle/>
          <a:p>
            <a:r>
              <a:rPr lang="en-US" dirty="0" smtClean="0"/>
              <a:t>Anthony Baron</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21</a:t>
            </a:fld>
            <a:endParaRPr lang="en-US" dirty="0"/>
          </a:p>
        </p:txBody>
      </p:sp>
      <p:sp>
        <p:nvSpPr>
          <p:cNvPr id="7" name="Date Placeholder 6"/>
          <p:cNvSpPr>
            <a:spLocks noGrp="1"/>
          </p:cNvSpPr>
          <p:nvPr>
            <p:ph type="dt" sz="half" idx="10"/>
          </p:nvPr>
        </p:nvSpPr>
        <p:spPr/>
        <p:txBody>
          <a:bodyPr/>
          <a:lstStyle/>
          <a:p>
            <a:r>
              <a:rPr lang="en-US" smtClean="0"/>
              <a:t>2/23/14</a:t>
            </a:r>
            <a:endParaRPr lang="en-US" dirty="0"/>
          </a:p>
        </p:txBody>
      </p:sp>
      <p:sp>
        <p:nvSpPr>
          <p:cNvPr id="2" name="Footer Placeholder 1"/>
          <p:cNvSpPr>
            <a:spLocks noGrp="1"/>
          </p:cNvSpPr>
          <p:nvPr>
            <p:ph type="ftr" sz="quarter" idx="11"/>
          </p:nvPr>
        </p:nvSpPr>
        <p:spPr/>
        <p:txBody>
          <a:bodyPr/>
          <a:lstStyle/>
          <a:p>
            <a:r>
              <a:rPr lang="en-US" dirty="0" smtClean="0"/>
              <a:t>Anthony Baron</a:t>
            </a:r>
            <a:endParaRPr lang="en-US" dirty="0"/>
          </a:p>
        </p:txBody>
      </p:sp>
    </p:spTree>
    <p:extLst>
      <p:ext uri="{BB962C8B-B14F-4D97-AF65-F5344CB8AC3E}">
        <p14:creationId xmlns:p14="http://schemas.microsoft.com/office/powerpoint/2010/main" val="38751401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r>
              <a:rPr lang="en-US" dirty="0" smtClean="0"/>
              <a:t>Statement</a:t>
            </a:r>
            <a:endParaRPr lang="en-US" dirty="0"/>
          </a:p>
        </p:txBody>
      </p:sp>
      <p:sp>
        <p:nvSpPr>
          <p:cNvPr id="3" name="Content Placeholder 2"/>
          <p:cNvSpPr>
            <a:spLocks noGrp="1"/>
          </p:cNvSpPr>
          <p:nvPr>
            <p:ph sz="quarter" idx="1"/>
          </p:nvPr>
        </p:nvSpPr>
        <p:spPr/>
        <p:txBody>
          <a:bodyPr/>
          <a:lstStyle/>
          <a:p>
            <a:pPr marL="460375" indent="-460375">
              <a:lnSpc>
                <a:spcPct val="110000"/>
              </a:lnSpc>
            </a:pPr>
            <a:r>
              <a:rPr lang="en-US" sz="3600" dirty="0"/>
              <a:t>CORSICA </a:t>
            </a:r>
            <a:r>
              <a:rPr lang="en-US" sz="3600" dirty="0" smtClean="0"/>
              <a:t>will </a:t>
            </a:r>
            <a:r>
              <a:rPr lang="en-US" sz="3600" dirty="0"/>
              <a:t>cause the enrollment process to </a:t>
            </a:r>
            <a:r>
              <a:rPr lang="en-US" sz="3600" dirty="0" smtClean="0"/>
              <a:t>become </a:t>
            </a:r>
            <a:r>
              <a:rPr lang="en-US" sz="3600" dirty="0"/>
              <a:t>more efficient and streamline </a:t>
            </a:r>
            <a:r>
              <a:rPr lang="en-US" sz="3600" dirty="0" smtClean="0"/>
              <a:t>by</a:t>
            </a:r>
          </a:p>
          <a:p>
            <a:pPr marL="920750" lvl="1" indent="-463550">
              <a:lnSpc>
                <a:spcPct val="110000"/>
              </a:lnSpc>
            </a:pPr>
            <a:r>
              <a:rPr lang="en-US" sz="3200" dirty="0"/>
              <a:t>Emplacing course waitlist</a:t>
            </a:r>
          </a:p>
          <a:p>
            <a:pPr marL="1365250" lvl="2" indent="-450850">
              <a:lnSpc>
                <a:spcPct val="110000"/>
              </a:lnSpc>
            </a:pPr>
            <a:r>
              <a:rPr lang="en-US" sz="2800" dirty="0"/>
              <a:t>To handle course fill ups during enrollment process</a:t>
            </a:r>
          </a:p>
          <a:p>
            <a:pPr marL="920750" lvl="1" indent="-463550">
              <a:lnSpc>
                <a:spcPct val="110000"/>
              </a:lnSpc>
            </a:pPr>
            <a:r>
              <a:rPr lang="en-US" sz="3200" dirty="0"/>
              <a:t>Having a waitlist communication system</a:t>
            </a:r>
          </a:p>
          <a:p>
            <a:pPr marL="1365250" lvl="2" indent="-450850">
              <a:lnSpc>
                <a:spcPct val="110000"/>
              </a:lnSpc>
            </a:pPr>
            <a:r>
              <a:rPr lang="en-US" sz="2800" dirty="0"/>
              <a:t>Let students know a course has open by email, call, or </a:t>
            </a:r>
            <a:r>
              <a:rPr lang="en-US" sz="2800" dirty="0" smtClean="0"/>
              <a:t>text</a:t>
            </a:r>
            <a:endParaRPr lang="en-US" sz="2800" dirty="0"/>
          </a:p>
          <a:p>
            <a:pPr marL="1365250" lvl="1" indent="-450850">
              <a:buNone/>
            </a:pP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22</a:t>
            </a:fld>
            <a:endParaRPr lang="en-US" dirty="0"/>
          </a:p>
        </p:txBody>
      </p:sp>
      <p:sp>
        <p:nvSpPr>
          <p:cNvPr id="5" name="Date Placeholder 4"/>
          <p:cNvSpPr>
            <a:spLocks noGrp="1"/>
          </p:cNvSpPr>
          <p:nvPr>
            <p:ph type="dt" sz="half" idx="10"/>
          </p:nvPr>
        </p:nvSpPr>
        <p:spPr/>
        <p:txBody>
          <a:bodyPr/>
          <a:lstStyle/>
          <a:p>
            <a:r>
              <a:rPr lang="en-US" smtClean="0"/>
              <a:t>2/23/14</a:t>
            </a:r>
            <a:endParaRPr lang="en-US" dirty="0"/>
          </a:p>
        </p:txBody>
      </p:sp>
      <p:sp>
        <p:nvSpPr>
          <p:cNvPr id="6" name="Footer Placeholder 5"/>
          <p:cNvSpPr>
            <a:spLocks noGrp="1"/>
          </p:cNvSpPr>
          <p:nvPr>
            <p:ph type="ftr" sz="quarter" idx="11"/>
          </p:nvPr>
        </p:nvSpPr>
        <p:spPr/>
        <p:txBody>
          <a:bodyPr/>
          <a:lstStyle/>
          <a:p>
            <a:r>
              <a:rPr lang="en-US" dirty="0"/>
              <a:t>Anthony Baron</a:t>
            </a:r>
          </a:p>
        </p:txBody>
      </p:sp>
    </p:spTree>
    <p:extLst>
      <p:ext uri="{BB962C8B-B14F-4D97-AF65-F5344CB8AC3E}">
        <p14:creationId xmlns:p14="http://schemas.microsoft.com/office/powerpoint/2010/main" val="9341708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0" y="295276"/>
            <a:ext cx="9572625" cy="1244599"/>
          </a:xfrm>
          <a:prstGeom prst="rect">
            <a:avLst/>
          </a:prstGeom>
          <a:solidFill>
            <a:srgbClr val="000000">
              <a:alpha val="4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333500" y="1857376"/>
            <a:ext cx="10858500" cy="3873499"/>
          </a:xfrm>
          <a:prstGeom prst="rect">
            <a:avLst/>
          </a:prstGeom>
          <a:solidFill>
            <a:srgbClr val="FFFFFF">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6575" y="222250"/>
            <a:ext cx="8528050" cy="1325563"/>
          </a:xfrm>
        </p:spPr>
        <p:txBody>
          <a:bodyPr>
            <a:normAutofit/>
          </a:bodyPr>
          <a:lstStyle/>
          <a:p>
            <a:r>
              <a:rPr lang="en-US" sz="4800" dirty="0"/>
              <a:t>Solution Goals and </a:t>
            </a:r>
            <a:r>
              <a:rPr lang="en-US" sz="4800" dirty="0" smtClean="0"/>
              <a:t>Objectives</a:t>
            </a:r>
            <a:endParaRPr lang="en-US" sz="4800" dirty="0"/>
          </a:p>
        </p:txBody>
      </p:sp>
      <p:sp>
        <p:nvSpPr>
          <p:cNvPr id="3" name="Content Placeholder 2"/>
          <p:cNvSpPr>
            <a:spLocks noGrp="1"/>
          </p:cNvSpPr>
          <p:nvPr>
            <p:ph sz="quarter" idx="1"/>
          </p:nvPr>
        </p:nvSpPr>
        <p:spPr>
          <a:xfrm>
            <a:off x="1841500" y="2301875"/>
            <a:ext cx="9461500" cy="4351338"/>
          </a:xfrm>
        </p:spPr>
        <p:txBody>
          <a:bodyPr/>
          <a:lstStyle/>
          <a:p>
            <a:pPr marL="508000" lvl="0" indent="-508000"/>
            <a:r>
              <a:rPr lang="en-US" sz="3600" dirty="0">
                <a:solidFill>
                  <a:schemeClr val="tx1">
                    <a:lumMod val="85000"/>
                    <a:lumOff val="15000"/>
                  </a:schemeClr>
                </a:solidFill>
              </a:rPr>
              <a:t>Streamline the course sign up process</a:t>
            </a:r>
          </a:p>
          <a:p>
            <a:pPr marL="508000" lvl="0" indent="-508000"/>
            <a:r>
              <a:rPr lang="en-US" sz="3600" dirty="0">
                <a:solidFill>
                  <a:schemeClr val="tx1">
                    <a:lumMod val="85000"/>
                    <a:lumOff val="15000"/>
                  </a:schemeClr>
                </a:solidFill>
              </a:rPr>
              <a:t>Eliminate “panic factor”</a:t>
            </a:r>
          </a:p>
          <a:p>
            <a:pPr marL="508000" lvl="0" indent="-508000"/>
            <a:r>
              <a:rPr lang="en-US" sz="3600" dirty="0">
                <a:solidFill>
                  <a:schemeClr val="tx1">
                    <a:lumMod val="85000"/>
                    <a:lumOff val="15000"/>
                  </a:schemeClr>
                </a:solidFill>
              </a:rPr>
              <a:t>Relieve Faculty during event of course fill up</a:t>
            </a:r>
          </a:p>
          <a:p>
            <a:pPr marL="508000" lvl="0" indent="-508000"/>
            <a:r>
              <a:rPr lang="en-US" sz="3600" dirty="0">
                <a:solidFill>
                  <a:schemeClr val="tx1">
                    <a:lumMod val="85000"/>
                    <a:lumOff val="15000"/>
                  </a:schemeClr>
                </a:solidFill>
              </a:rPr>
              <a:t>Relieve Administration during event of course fill </a:t>
            </a:r>
            <a:r>
              <a:rPr lang="en-US" sz="3600" dirty="0" smtClean="0">
                <a:solidFill>
                  <a:schemeClr val="tx1">
                    <a:lumMod val="85000"/>
                    <a:lumOff val="15000"/>
                  </a:schemeClr>
                </a:solidFill>
              </a:rPr>
              <a:t>up</a:t>
            </a:r>
            <a:endParaRPr lang="en-US" sz="3600" dirty="0">
              <a:solidFill>
                <a:schemeClr val="tx1">
                  <a:lumMod val="85000"/>
                  <a:lumOff val="15000"/>
                </a:schemeClr>
              </a:solidFill>
            </a:endParaRPr>
          </a:p>
          <a:p>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23</a:t>
            </a:fld>
            <a:endParaRPr lang="en-US" dirty="0"/>
          </a:p>
        </p:txBody>
      </p:sp>
      <p:sp>
        <p:nvSpPr>
          <p:cNvPr id="7" name="Date Placeholder 6"/>
          <p:cNvSpPr>
            <a:spLocks noGrp="1"/>
          </p:cNvSpPr>
          <p:nvPr>
            <p:ph type="dt" sz="half" idx="10"/>
          </p:nvPr>
        </p:nvSpPr>
        <p:spPr/>
        <p:txBody>
          <a:bodyPr/>
          <a:lstStyle/>
          <a:p>
            <a:r>
              <a:rPr lang="en-US" smtClean="0"/>
              <a:t>2/23/14</a:t>
            </a:r>
            <a:endParaRPr lang="en-US" dirty="0"/>
          </a:p>
        </p:txBody>
      </p:sp>
      <p:sp>
        <p:nvSpPr>
          <p:cNvPr id="8" name="Footer Placeholder 7"/>
          <p:cNvSpPr>
            <a:spLocks noGrp="1"/>
          </p:cNvSpPr>
          <p:nvPr>
            <p:ph type="ftr" sz="quarter" idx="11"/>
          </p:nvPr>
        </p:nvSpPr>
        <p:spPr/>
        <p:txBody>
          <a:bodyPr/>
          <a:lstStyle/>
          <a:p>
            <a:r>
              <a:rPr lang="en-US" dirty="0"/>
              <a:t>Anthony Baron</a:t>
            </a:r>
          </a:p>
        </p:txBody>
      </p:sp>
    </p:spTree>
    <p:extLst>
      <p:ext uri="{BB962C8B-B14F-4D97-AF65-F5344CB8AC3E}">
        <p14:creationId xmlns:p14="http://schemas.microsoft.com/office/powerpoint/2010/main" val="14870336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withoutcorsic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2247900"/>
            <a:ext cx="10160000" cy="2349500"/>
          </a:xfrm>
          <a:prstGeom prst="rect">
            <a:avLst/>
          </a:prstGeom>
        </p:spPr>
      </p:pic>
      <p:sp>
        <p:nvSpPr>
          <p:cNvPr id="8" name="Slide Number Placeholder 7"/>
          <p:cNvSpPr>
            <a:spLocks noGrp="1"/>
          </p:cNvSpPr>
          <p:nvPr>
            <p:ph type="sldNum" sz="quarter" idx="12"/>
          </p:nvPr>
        </p:nvSpPr>
        <p:spPr/>
        <p:txBody>
          <a:bodyPr/>
          <a:lstStyle/>
          <a:p>
            <a:fld id="{B7E0417A-1B0E-4C74-A576-3AC878E1BBBB}" type="slidenum">
              <a:rPr lang="en-US" smtClean="0"/>
              <a:t>24</a:t>
            </a:fld>
            <a:endParaRPr lang="en-US" dirty="0"/>
          </a:p>
        </p:txBody>
      </p:sp>
      <p:grpSp>
        <p:nvGrpSpPr>
          <p:cNvPr id="12" name="Group 11"/>
          <p:cNvGrpSpPr/>
          <p:nvPr/>
        </p:nvGrpSpPr>
        <p:grpSpPr>
          <a:xfrm>
            <a:off x="-100266" y="0"/>
            <a:ext cx="12192000" cy="6858000"/>
            <a:chOff x="-100266" y="0"/>
            <a:chExt cx="12192000" cy="6858000"/>
          </a:xfrm>
        </p:grpSpPr>
        <p:sp>
          <p:nvSpPr>
            <p:cNvPr id="10" name="Rectangle 9"/>
            <p:cNvSpPr/>
            <p:nvPr/>
          </p:nvSpPr>
          <p:spPr>
            <a:xfrm>
              <a:off x="-100266"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flowbefore-0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 y="0"/>
              <a:ext cx="10313933" cy="6858000"/>
            </a:xfrm>
            <a:prstGeom prst="rect">
              <a:avLst/>
            </a:prstGeom>
          </p:spPr>
        </p:pic>
      </p:grpSp>
      <p:sp>
        <p:nvSpPr>
          <p:cNvPr id="13" name="Date Placeholder 12"/>
          <p:cNvSpPr>
            <a:spLocks noGrp="1"/>
          </p:cNvSpPr>
          <p:nvPr>
            <p:ph type="dt" sz="half" idx="10"/>
          </p:nvPr>
        </p:nvSpPr>
        <p:spPr/>
        <p:txBody>
          <a:bodyPr/>
          <a:lstStyle/>
          <a:p>
            <a:r>
              <a:rPr lang="en-US" smtClean="0"/>
              <a:t>2/23/14</a:t>
            </a:r>
            <a:endParaRPr lang="en-US" dirty="0"/>
          </a:p>
        </p:txBody>
      </p:sp>
      <p:sp>
        <p:nvSpPr>
          <p:cNvPr id="2" name="Footer Placeholder 1"/>
          <p:cNvSpPr>
            <a:spLocks noGrp="1"/>
          </p:cNvSpPr>
          <p:nvPr>
            <p:ph type="ftr" sz="quarter" idx="11"/>
          </p:nvPr>
        </p:nvSpPr>
        <p:spPr/>
        <p:txBody>
          <a:bodyPr/>
          <a:lstStyle/>
          <a:p>
            <a:r>
              <a:rPr lang="en-US" dirty="0"/>
              <a:t>Anthony Baron</a:t>
            </a:r>
          </a:p>
        </p:txBody>
      </p:sp>
    </p:spTree>
    <p:extLst>
      <p:ext uri="{BB962C8B-B14F-4D97-AF65-F5344CB8AC3E}">
        <p14:creationId xmlns:p14="http://schemas.microsoft.com/office/powerpoint/2010/main" val="3585764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withcorsic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2247900"/>
            <a:ext cx="10160000" cy="2349500"/>
          </a:xfrm>
          <a:prstGeom prst="rect">
            <a:avLst/>
          </a:prstGeom>
        </p:spPr>
      </p:pic>
      <p:sp>
        <p:nvSpPr>
          <p:cNvPr id="2" name="Title 1"/>
          <p:cNvSpPr>
            <a:spLocks noGrp="1"/>
          </p:cNvSpPr>
          <p:nvPr>
            <p:ph type="title"/>
          </p:nvPr>
        </p:nvSpPr>
        <p:spPr/>
        <p:txBody>
          <a:bodyPr>
            <a:normAutofit fontScale="90000"/>
          </a:bodyPr>
          <a:lstStyle/>
          <a:p>
            <a:pPr algn="ctr"/>
            <a:r>
              <a:rPr lang="en-US" dirty="0"/>
              <a:t>Improved </a:t>
            </a:r>
            <a:r>
              <a:rPr lang="en-US" dirty="0" smtClean="0"/>
              <a:t>Process</a:t>
            </a:r>
            <a:r>
              <a:rPr lang="en-US" dirty="0"/>
              <a:t/>
            </a:r>
            <a:br>
              <a:rPr lang="en-US" dirty="0"/>
            </a:br>
            <a:endParaRPr lang="en-US" dirty="0"/>
          </a:p>
        </p:txBody>
      </p:sp>
      <p:sp>
        <p:nvSpPr>
          <p:cNvPr id="7" name="Slide Number Placeholder 6"/>
          <p:cNvSpPr>
            <a:spLocks noGrp="1"/>
          </p:cNvSpPr>
          <p:nvPr>
            <p:ph type="sldNum" sz="quarter" idx="12"/>
          </p:nvPr>
        </p:nvSpPr>
        <p:spPr/>
        <p:txBody>
          <a:bodyPr/>
          <a:lstStyle/>
          <a:p>
            <a:fld id="{B7E0417A-1B0E-4C74-A576-3AC878E1BBBB}" type="slidenum">
              <a:rPr lang="en-US" smtClean="0"/>
              <a:t>25</a:t>
            </a:fld>
            <a:endParaRPr lang="en-US" dirty="0"/>
          </a:p>
        </p:txBody>
      </p:sp>
      <p:grpSp>
        <p:nvGrpSpPr>
          <p:cNvPr id="12" name="Group 11"/>
          <p:cNvGrpSpPr/>
          <p:nvPr/>
        </p:nvGrpSpPr>
        <p:grpSpPr>
          <a:xfrm>
            <a:off x="-100266" y="0"/>
            <a:ext cx="12192000" cy="6858000"/>
            <a:chOff x="-100266" y="0"/>
            <a:chExt cx="12192000" cy="6858000"/>
          </a:xfrm>
        </p:grpSpPr>
        <p:sp>
          <p:nvSpPr>
            <p:cNvPr id="10" name="Rectangle 9"/>
            <p:cNvSpPr/>
            <p:nvPr/>
          </p:nvSpPr>
          <p:spPr>
            <a:xfrm>
              <a:off x="-100266"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flowafter-08.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100" y="0"/>
              <a:ext cx="11088624" cy="6858000"/>
            </a:xfrm>
            <a:prstGeom prst="rect">
              <a:avLst/>
            </a:prstGeom>
          </p:spPr>
        </p:pic>
      </p:grpSp>
      <p:sp>
        <p:nvSpPr>
          <p:cNvPr id="13" name="Date Placeholder 12"/>
          <p:cNvSpPr>
            <a:spLocks noGrp="1"/>
          </p:cNvSpPr>
          <p:nvPr>
            <p:ph type="dt" sz="half" idx="10"/>
          </p:nvPr>
        </p:nvSpPr>
        <p:spPr/>
        <p:txBody>
          <a:bodyPr/>
          <a:lstStyle/>
          <a:p>
            <a:r>
              <a:rPr lang="en-US" smtClean="0"/>
              <a:t>2/23/14</a:t>
            </a:r>
            <a:endParaRPr lang="en-US" dirty="0"/>
          </a:p>
        </p:txBody>
      </p:sp>
      <p:sp>
        <p:nvSpPr>
          <p:cNvPr id="3" name="Footer Placeholder 2"/>
          <p:cNvSpPr>
            <a:spLocks noGrp="1"/>
          </p:cNvSpPr>
          <p:nvPr>
            <p:ph type="ftr" sz="quarter" idx="11"/>
          </p:nvPr>
        </p:nvSpPr>
        <p:spPr/>
        <p:txBody>
          <a:bodyPr/>
          <a:lstStyle/>
          <a:p>
            <a:r>
              <a:rPr lang="en-US" dirty="0"/>
              <a:t>Anthony Baron</a:t>
            </a:r>
          </a:p>
        </p:txBody>
      </p:sp>
    </p:spTree>
    <p:extLst>
      <p:ext uri="{BB962C8B-B14F-4D97-AF65-F5344CB8AC3E}">
        <p14:creationId xmlns:p14="http://schemas.microsoft.com/office/powerpoint/2010/main" val="706248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 &amp; </a:t>
            </a:r>
            <a:br>
              <a:rPr lang="en-US" dirty="0" smtClean="0"/>
            </a:br>
            <a:r>
              <a:rPr lang="en-US" sz="4400" dirty="0" smtClean="0"/>
              <a:t>MAJOR FUNCTIONAL COMPONENTS</a:t>
            </a:r>
            <a:endParaRPr lang="en-US" sz="4400" dirty="0"/>
          </a:p>
        </p:txBody>
      </p:sp>
      <p:sp>
        <p:nvSpPr>
          <p:cNvPr id="3" name="Text Placeholder 2"/>
          <p:cNvSpPr>
            <a:spLocks noGrp="1"/>
          </p:cNvSpPr>
          <p:nvPr>
            <p:ph type="body" idx="1"/>
          </p:nvPr>
        </p:nvSpPr>
        <p:spPr/>
        <p:txBody>
          <a:bodyPr/>
          <a:lstStyle/>
          <a:p>
            <a:r>
              <a:rPr lang="en-US" dirty="0" smtClean="0"/>
              <a:t>Latimer </a:t>
            </a:r>
            <a:r>
              <a:rPr lang="en-US" dirty="0" err="1" smtClean="0"/>
              <a:t>Gerle</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26</a:t>
            </a:fld>
            <a:endParaRPr lang="en-US" dirty="0"/>
          </a:p>
        </p:txBody>
      </p:sp>
      <p:sp>
        <p:nvSpPr>
          <p:cNvPr id="5" name="Date Placeholder 4"/>
          <p:cNvSpPr>
            <a:spLocks noGrp="1"/>
          </p:cNvSpPr>
          <p:nvPr>
            <p:ph type="dt" sz="half" idx="10"/>
          </p:nvPr>
        </p:nvSpPr>
        <p:spPr/>
        <p:txBody>
          <a:bodyPr/>
          <a:lstStyle/>
          <a:p>
            <a:r>
              <a:rPr lang="en-US" smtClean="0"/>
              <a:t>2/23/14</a:t>
            </a:r>
            <a:endParaRPr lang="en-US" dirty="0"/>
          </a:p>
        </p:txBody>
      </p:sp>
      <p:sp>
        <p:nvSpPr>
          <p:cNvPr id="6" name="Footer Placeholder 5"/>
          <p:cNvSpPr>
            <a:spLocks noGrp="1"/>
          </p:cNvSpPr>
          <p:nvPr>
            <p:ph type="ftr" sz="quarter" idx="11"/>
          </p:nvPr>
        </p:nvSpPr>
        <p:spPr/>
        <p:txBody>
          <a:bodyPr/>
          <a:lstStyle/>
          <a:p>
            <a:r>
              <a:rPr lang="en-US" dirty="0" smtClean="0"/>
              <a:t>Latimer </a:t>
            </a:r>
            <a:r>
              <a:rPr lang="en-US" dirty="0" err="1" smtClean="0"/>
              <a:t>Gerle</a:t>
            </a:r>
            <a:endParaRPr lang="en-US" dirty="0"/>
          </a:p>
        </p:txBody>
      </p:sp>
    </p:spTree>
    <p:extLst>
      <p:ext uri="{BB962C8B-B14F-4D97-AF65-F5344CB8AC3E}">
        <p14:creationId xmlns:p14="http://schemas.microsoft.com/office/powerpoint/2010/main" val="34747886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35" y="183174"/>
            <a:ext cx="10515600" cy="793750"/>
          </a:xfrm>
        </p:spPr>
        <p:txBody>
          <a:bodyPr>
            <a:normAutofit fontScale="90000"/>
          </a:bodyPr>
          <a:lstStyle/>
          <a:p>
            <a:r>
              <a:rPr lang="en-US" dirty="0" smtClean="0"/>
              <a:t>Competition Part I</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526763077"/>
              </p:ext>
            </p:extLst>
          </p:nvPr>
        </p:nvGraphicFramePr>
        <p:xfrm>
          <a:off x="4410" y="990111"/>
          <a:ext cx="12187590" cy="5867889"/>
        </p:xfrm>
        <a:graphic>
          <a:graphicData uri="http://schemas.openxmlformats.org/presentationml/2006/ole">
            <mc:AlternateContent xmlns:mc="http://schemas.openxmlformats.org/markup-compatibility/2006">
              <mc:Choice xmlns:v="urn:schemas-microsoft-com:vml" Requires="v">
                <p:oleObj spid="_x0000_s1063" name="Document" r:id="rId3" imgW="8420100" imgH="5473700" progId="Word.Document.12">
                  <p:embed/>
                </p:oleObj>
              </mc:Choice>
              <mc:Fallback>
                <p:oleObj name="Document" r:id="rId3" imgW="8420100" imgH="5473700" progId="Word.Document.12">
                  <p:embed/>
                  <p:pic>
                    <p:nvPicPr>
                      <p:cNvPr id="0" name=""/>
                      <p:cNvPicPr/>
                      <p:nvPr/>
                    </p:nvPicPr>
                    <p:blipFill>
                      <a:blip r:embed="rId4"/>
                      <a:stretch>
                        <a:fillRect/>
                      </a:stretch>
                    </p:blipFill>
                    <p:spPr>
                      <a:xfrm>
                        <a:off x="4410" y="990111"/>
                        <a:ext cx="12187590" cy="5867889"/>
                      </a:xfrm>
                      <a:prstGeom prst="rect">
                        <a:avLst/>
                      </a:prstGeom>
                    </p:spPr>
                  </p:pic>
                </p:oleObj>
              </mc:Fallback>
            </mc:AlternateContent>
          </a:graphicData>
        </a:graphic>
      </p:graphicFrame>
      <p:sp>
        <p:nvSpPr>
          <p:cNvPr id="4" name="Date Placeholder 3"/>
          <p:cNvSpPr>
            <a:spLocks noGrp="1"/>
          </p:cNvSpPr>
          <p:nvPr>
            <p:ph type="dt" sz="half" idx="10"/>
          </p:nvPr>
        </p:nvSpPr>
        <p:spPr/>
        <p:txBody>
          <a:bodyPr/>
          <a:lstStyle/>
          <a:p>
            <a:r>
              <a:rPr lang="en-US" smtClean="0"/>
              <a:t>2/23/14</a:t>
            </a:r>
            <a:endParaRPr lang="en-US"/>
          </a:p>
        </p:txBody>
      </p:sp>
      <p:sp>
        <p:nvSpPr>
          <p:cNvPr id="5" name="Slide Number Placeholder 4"/>
          <p:cNvSpPr>
            <a:spLocks noGrp="1"/>
          </p:cNvSpPr>
          <p:nvPr>
            <p:ph type="sldNum" sz="quarter" idx="12"/>
          </p:nvPr>
        </p:nvSpPr>
        <p:spPr/>
        <p:txBody>
          <a:bodyPr/>
          <a:lstStyle/>
          <a:p>
            <a:fld id="{2E79DDA7-CFFF-7841-A188-6EED878CDE17}" type="slidenum">
              <a:rPr lang="en-US" smtClean="0"/>
              <a:t>27</a:t>
            </a:fld>
            <a:endParaRPr lang="en-US"/>
          </a:p>
        </p:txBody>
      </p:sp>
      <p:sp>
        <p:nvSpPr>
          <p:cNvPr id="6" name="Footer Placeholder 5"/>
          <p:cNvSpPr>
            <a:spLocks noGrp="1"/>
          </p:cNvSpPr>
          <p:nvPr>
            <p:ph type="ftr" sz="quarter" idx="11"/>
          </p:nvPr>
        </p:nvSpPr>
        <p:spPr/>
        <p:txBody>
          <a:bodyPr/>
          <a:lstStyle/>
          <a:p>
            <a:r>
              <a:rPr lang="en-US" dirty="0"/>
              <a:t>Latimer </a:t>
            </a:r>
            <a:r>
              <a:rPr lang="en-US" dirty="0" err="1"/>
              <a:t>Gerle</a:t>
            </a:r>
            <a:endParaRPr lang="en-US" dirty="0"/>
          </a:p>
        </p:txBody>
      </p:sp>
    </p:spTree>
    <p:extLst>
      <p:ext uri="{BB962C8B-B14F-4D97-AF65-F5344CB8AC3E}">
        <p14:creationId xmlns:p14="http://schemas.microsoft.com/office/powerpoint/2010/main" val="160145007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703033830"/>
              </p:ext>
            </p:extLst>
          </p:nvPr>
        </p:nvGraphicFramePr>
        <p:xfrm>
          <a:off x="0" y="856776"/>
          <a:ext cx="12191999" cy="6001224"/>
        </p:xfrm>
        <a:graphic>
          <a:graphicData uri="http://schemas.openxmlformats.org/presentationml/2006/ole">
            <mc:AlternateContent xmlns:mc="http://schemas.openxmlformats.org/markup-compatibility/2006">
              <mc:Choice xmlns:v="urn:schemas-microsoft-com:vml" Requires="v">
                <p:oleObj spid="_x0000_s2087" name="Document" r:id="rId3" imgW="8420100" imgH="5473700" progId="Word.Document.12">
                  <p:embed/>
                </p:oleObj>
              </mc:Choice>
              <mc:Fallback>
                <p:oleObj name="Document" r:id="rId3" imgW="8420100" imgH="5473700" progId="Word.Document.12">
                  <p:embed/>
                  <p:pic>
                    <p:nvPicPr>
                      <p:cNvPr id="0" name=""/>
                      <p:cNvPicPr/>
                      <p:nvPr/>
                    </p:nvPicPr>
                    <p:blipFill>
                      <a:blip r:embed="rId4"/>
                      <a:stretch>
                        <a:fillRect/>
                      </a:stretch>
                    </p:blipFill>
                    <p:spPr>
                      <a:xfrm>
                        <a:off x="0" y="856776"/>
                        <a:ext cx="12191999" cy="6001224"/>
                      </a:xfrm>
                      <a:prstGeom prst="rect">
                        <a:avLst/>
                      </a:prstGeom>
                    </p:spPr>
                  </p:pic>
                </p:oleObj>
              </mc:Fallback>
            </mc:AlternateContent>
          </a:graphicData>
        </a:graphic>
      </p:graphicFrame>
      <p:sp>
        <p:nvSpPr>
          <p:cNvPr id="4" name="Date Placeholder 3"/>
          <p:cNvSpPr>
            <a:spLocks noGrp="1"/>
          </p:cNvSpPr>
          <p:nvPr>
            <p:ph type="dt" sz="half" idx="10"/>
          </p:nvPr>
        </p:nvSpPr>
        <p:spPr/>
        <p:txBody>
          <a:bodyPr/>
          <a:lstStyle/>
          <a:p>
            <a:r>
              <a:rPr lang="en-US" smtClean="0"/>
              <a:t>2/23/14</a:t>
            </a:r>
            <a:endParaRPr lang="en-US"/>
          </a:p>
        </p:txBody>
      </p:sp>
      <p:sp>
        <p:nvSpPr>
          <p:cNvPr id="5" name="Slide Number Placeholder 4"/>
          <p:cNvSpPr>
            <a:spLocks noGrp="1"/>
          </p:cNvSpPr>
          <p:nvPr>
            <p:ph type="sldNum" sz="quarter" idx="12"/>
          </p:nvPr>
        </p:nvSpPr>
        <p:spPr/>
        <p:txBody>
          <a:bodyPr/>
          <a:lstStyle/>
          <a:p>
            <a:fld id="{2E79DDA7-CFFF-7841-A188-6EED878CDE17}" type="slidenum">
              <a:rPr lang="en-US" smtClean="0"/>
              <a:t>28</a:t>
            </a:fld>
            <a:endParaRPr lang="en-US"/>
          </a:p>
        </p:txBody>
      </p:sp>
      <p:sp>
        <p:nvSpPr>
          <p:cNvPr id="7" name="Title 1"/>
          <p:cNvSpPr>
            <a:spLocks noGrp="1"/>
          </p:cNvSpPr>
          <p:nvPr>
            <p:ph type="title"/>
          </p:nvPr>
        </p:nvSpPr>
        <p:spPr>
          <a:xfrm>
            <a:off x="239835" y="105022"/>
            <a:ext cx="10515600" cy="793750"/>
          </a:xfrm>
        </p:spPr>
        <p:txBody>
          <a:bodyPr>
            <a:normAutofit/>
          </a:bodyPr>
          <a:lstStyle/>
          <a:p>
            <a:r>
              <a:rPr lang="en-US" sz="4400" dirty="0" smtClean="0"/>
              <a:t>Competition Part II</a:t>
            </a:r>
            <a:endParaRPr lang="en-US" sz="4400" dirty="0"/>
          </a:p>
        </p:txBody>
      </p:sp>
      <p:sp>
        <p:nvSpPr>
          <p:cNvPr id="2" name="Footer Placeholder 1"/>
          <p:cNvSpPr>
            <a:spLocks noGrp="1"/>
          </p:cNvSpPr>
          <p:nvPr>
            <p:ph type="ftr" sz="quarter" idx="11"/>
          </p:nvPr>
        </p:nvSpPr>
        <p:spPr/>
        <p:txBody>
          <a:bodyPr/>
          <a:lstStyle/>
          <a:p>
            <a:r>
              <a:rPr lang="en-US" dirty="0"/>
              <a:t>Latimer </a:t>
            </a:r>
            <a:r>
              <a:rPr lang="en-US" dirty="0" err="1"/>
              <a:t>Gerle</a:t>
            </a:r>
            <a:endParaRPr lang="en-US" dirty="0"/>
          </a:p>
        </p:txBody>
      </p:sp>
    </p:spTree>
    <p:extLst>
      <p:ext uri="{BB962C8B-B14F-4D97-AF65-F5344CB8AC3E}">
        <p14:creationId xmlns:p14="http://schemas.microsoft.com/office/powerpoint/2010/main" val="33738951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914" y="-31746"/>
            <a:ext cx="10515600" cy="1325563"/>
          </a:xfrm>
        </p:spPr>
        <p:txBody>
          <a:bodyPr/>
          <a:lstStyle/>
          <a:p>
            <a:r>
              <a:rPr lang="en-US" dirty="0" smtClean="0"/>
              <a:t>Competition Part III</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222691738"/>
              </p:ext>
            </p:extLst>
          </p:nvPr>
        </p:nvGraphicFramePr>
        <p:xfrm>
          <a:off x="-1" y="1152770"/>
          <a:ext cx="12197875" cy="5713084"/>
        </p:xfrm>
        <a:graphic>
          <a:graphicData uri="http://schemas.openxmlformats.org/presentationml/2006/ole">
            <mc:AlternateContent xmlns:mc="http://schemas.openxmlformats.org/markup-compatibility/2006">
              <mc:Choice xmlns:v="urn:schemas-microsoft-com:vml" Requires="v">
                <p:oleObj spid="_x0000_s3111" name="Document" r:id="rId3" imgW="8420100" imgH="5473700" progId="Word.Document.12">
                  <p:embed/>
                </p:oleObj>
              </mc:Choice>
              <mc:Fallback>
                <p:oleObj name="Document" r:id="rId3" imgW="8420100" imgH="5473700" progId="Word.Document.12">
                  <p:embed/>
                  <p:pic>
                    <p:nvPicPr>
                      <p:cNvPr id="0" name=""/>
                      <p:cNvPicPr/>
                      <p:nvPr/>
                    </p:nvPicPr>
                    <p:blipFill>
                      <a:blip r:embed="rId4"/>
                      <a:stretch>
                        <a:fillRect/>
                      </a:stretch>
                    </p:blipFill>
                    <p:spPr>
                      <a:xfrm>
                        <a:off x="-1" y="1152770"/>
                        <a:ext cx="12197875" cy="5713084"/>
                      </a:xfrm>
                      <a:prstGeom prst="rect">
                        <a:avLst/>
                      </a:prstGeom>
                    </p:spPr>
                  </p:pic>
                </p:oleObj>
              </mc:Fallback>
            </mc:AlternateContent>
          </a:graphicData>
        </a:graphic>
      </p:graphicFrame>
      <p:sp>
        <p:nvSpPr>
          <p:cNvPr id="4" name="Date Placeholder 3"/>
          <p:cNvSpPr>
            <a:spLocks noGrp="1"/>
          </p:cNvSpPr>
          <p:nvPr>
            <p:ph type="dt" sz="half" idx="10"/>
          </p:nvPr>
        </p:nvSpPr>
        <p:spPr/>
        <p:txBody>
          <a:bodyPr/>
          <a:lstStyle/>
          <a:p>
            <a:r>
              <a:rPr lang="en-US" smtClean="0"/>
              <a:t>2/23/14</a:t>
            </a:r>
            <a:endParaRPr lang="en-US"/>
          </a:p>
        </p:txBody>
      </p:sp>
      <p:sp>
        <p:nvSpPr>
          <p:cNvPr id="5" name="Slide Number Placeholder 4"/>
          <p:cNvSpPr>
            <a:spLocks noGrp="1"/>
          </p:cNvSpPr>
          <p:nvPr>
            <p:ph type="sldNum" sz="quarter" idx="12"/>
          </p:nvPr>
        </p:nvSpPr>
        <p:spPr/>
        <p:txBody>
          <a:bodyPr/>
          <a:lstStyle/>
          <a:p>
            <a:fld id="{2E79DDA7-CFFF-7841-A188-6EED878CDE17}" type="slidenum">
              <a:rPr lang="en-US" smtClean="0"/>
              <a:t>29</a:t>
            </a:fld>
            <a:endParaRPr lang="en-US"/>
          </a:p>
        </p:txBody>
      </p:sp>
      <p:sp>
        <p:nvSpPr>
          <p:cNvPr id="6" name="Footer Placeholder 5"/>
          <p:cNvSpPr>
            <a:spLocks noGrp="1"/>
          </p:cNvSpPr>
          <p:nvPr>
            <p:ph type="ftr" sz="quarter" idx="11"/>
          </p:nvPr>
        </p:nvSpPr>
        <p:spPr/>
        <p:txBody>
          <a:bodyPr/>
          <a:lstStyle/>
          <a:p>
            <a:r>
              <a:rPr lang="en-US" dirty="0"/>
              <a:t>Latimer </a:t>
            </a:r>
            <a:r>
              <a:rPr lang="en-US" dirty="0" err="1"/>
              <a:t>Gerle</a:t>
            </a:r>
            <a:endParaRPr lang="en-US" dirty="0"/>
          </a:p>
        </p:txBody>
      </p:sp>
    </p:spTree>
    <p:extLst>
      <p:ext uri="{BB962C8B-B14F-4D97-AF65-F5344CB8AC3E}">
        <p14:creationId xmlns:p14="http://schemas.microsoft.com/office/powerpoint/2010/main" val="24464063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a:t>
            </a:r>
            <a:endParaRPr lang="en-US" dirty="0"/>
          </a:p>
        </p:txBody>
      </p:sp>
      <p:sp>
        <p:nvSpPr>
          <p:cNvPr id="3" name="Content Placeholder 2"/>
          <p:cNvSpPr>
            <a:spLocks noGrp="1"/>
          </p:cNvSpPr>
          <p:nvPr>
            <p:ph idx="1"/>
          </p:nvPr>
        </p:nvSpPr>
        <p:spPr>
          <a:xfrm>
            <a:off x="812800" y="2054225"/>
            <a:ext cx="10972800" cy="4351338"/>
          </a:xfrm>
        </p:spPr>
        <p:txBody>
          <a:bodyPr/>
          <a:lstStyle/>
          <a:p>
            <a:pPr marL="460375" indent="-460375">
              <a:tabLst>
                <a:tab pos="9779000" algn="l"/>
              </a:tabLst>
            </a:pPr>
            <a:r>
              <a:rPr lang="en-US" dirty="0" smtClean="0"/>
              <a:t>Problem and Data	3</a:t>
            </a:r>
          </a:p>
          <a:p>
            <a:pPr marL="460375" indent="-460375">
              <a:tabLst>
                <a:tab pos="9779000" algn="l"/>
              </a:tabLst>
            </a:pPr>
            <a:r>
              <a:rPr lang="en-US" dirty="0" smtClean="0"/>
              <a:t>Case Study	9	</a:t>
            </a:r>
          </a:p>
          <a:p>
            <a:pPr marL="460375" indent="-460375">
              <a:tabLst>
                <a:tab pos="9779000" algn="l"/>
              </a:tabLst>
            </a:pPr>
            <a:r>
              <a:rPr lang="en-US" dirty="0" smtClean="0"/>
              <a:t>Problem Statement	13</a:t>
            </a:r>
          </a:p>
          <a:p>
            <a:pPr marL="460375" indent="-460375">
              <a:tabLst>
                <a:tab pos="9779000" algn="l"/>
              </a:tabLst>
            </a:pPr>
            <a:r>
              <a:rPr lang="en-US" dirty="0" smtClean="0"/>
              <a:t>Solution	20</a:t>
            </a:r>
          </a:p>
          <a:p>
            <a:pPr marL="460375" indent="-460375">
              <a:tabLst>
                <a:tab pos="9779000" algn="l"/>
              </a:tabLst>
            </a:pPr>
            <a:r>
              <a:rPr lang="en-US" dirty="0" smtClean="0"/>
              <a:t>Competition and Component Diagram	25</a:t>
            </a:r>
          </a:p>
          <a:p>
            <a:pPr marL="460375" indent="-460375">
              <a:tabLst>
                <a:tab pos="9779000" algn="l"/>
              </a:tabLst>
            </a:pPr>
            <a:r>
              <a:rPr lang="en-US" dirty="0" smtClean="0"/>
              <a:t>Benefits of Solution and Problems with our Solution	32</a:t>
            </a:r>
            <a:endParaRPr lang="en-US" dirty="0"/>
          </a:p>
        </p:txBody>
      </p:sp>
      <p:sp>
        <p:nvSpPr>
          <p:cNvPr id="5" name="Slide Number Placeholder 4"/>
          <p:cNvSpPr>
            <a:spLocks noGrp="1"/>
          </p:cNvSpPr>
          <p:nvPr>
            <p:ph type="sldNum" sz="quarter" idx="12"/>
          </p:nvPr>
        </p:nvSpPr>
        <p:spPr/>
        <p:txBody>
          <a:bodyPr/>
          <a:lstStyle/>
          <a:p>
            <a:fld id="{B7E0417A-1B0E-4C74-A576-3AC878E1BBBB}" type="slidenum">
              <a:rPr lang="en-US" smtClean="0"/>
              <a:t>3</a:t>
            </a:fld>
            <a:endParaRPr lang="en-US" dirty="0"/>
          </a:p>
        </p:txBody>
      </p:sp>
      <p:sp>
        <p:nvSpPr>
          <p:cNvPr id="6" name="Date Placeholder 5"/>
          <p:cNvSpPr>
            <a:spLocks noGrp="1"/>
          </p:cNvSpPr>
          <p:nvPr>
            <p:ph type="dt" sz="half" idx="10"/>
          </p:nvPr>
        </p:nvSpPr>
        <p:spPr/>
        <p:txBody>
          <a:bodyPr/>
          <a:lstStyle/>
          <a:p>
            <a:r>
              <a:rPr lang="en-US" smtClean="0"/>
              <a:t>2/23/14</a:t>
            </a:r>
            <a:endParaRPr lang="en-US" dirty="0"/>
          </a:p>
        </p:txBody>
      </p:sp>
    </p:spTree>
    <p:extLst>
      <p:ext uri="{BB962C8B-B14F-4D97-AF65-F5344CB8AC3E}">
        <p14:creationId xmlns:p14="http://schemas.microsoft.com/office/powerpoint/2010/main" val="130044486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532" y="0"/>
            <a:ext cx="10515600" cy="1325563"/>
          </a:xfrm>
        </p:spPr>
        <p:txBody>
          <a:bodyPr/>
          <a:lstStyle/>
          <a:p>
            <a:r>
              <a:rPr lang="en-US" dirty="0" smtClean="0"/>
              <a:t>Competition Part IV</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90114605"/>
              </p:ext>
            </p:extLst>
          </p:nvPr>
        </p:nvGraphicFramePr>
        <p:xfrm>
          <a:off x="0" y="1230923"/>
          <a:ext cx="12204907" cy="5627077"/>
        </p:xfrm>
        <a:graphic>
          <a:graphicData uri="http://schemas.openxmlformats.org/presentationml/2006/ole">
            <mc:AlternateContent xmlns:mc="http://schemas.openxmlformats.org/markup-compatibility/2006">
              <mc:Choice xmlns:v="urn:schemas-microsoft-com:vml" Requires="v">
                <p:oleObj spid="_x0000_s4135" name="Document" r:id="rId3" imgW="8420100" imgH="5473700" progId="Word.Document.12">
                  <p:embed/>
                </p:oleObj>
              </mc:Choice>
              <mc:Fallback>
                <p:oleObj name="Document" r:id="rId3" imgW="8420100" imgH="5473700" progId="Word.Document.12">
                  <p:embed/>
                  <p:pic>
                    <p:nvPicPr>
                      <p:cNvPr id="0" name=""/>
                      <p:cNvPicPr/>
                      <p:nvPr/>
                    </p:nvPicPr>
                    <p:blipFill>
                      <a:blip r:embed="rId4"/>
                      <a:stretch>
                        <a:fillRect/>
                      </a:stretch>
                    </p:blipFill>
                    <p:spPr>
                      <a:xfrm>
                        <a:off x="0" y="1230923"/>
                        <a:ext cx="12204907" cy="5627077"/>
                      </a:xfrm>
                      <a:prstGeom prst="rect">
                        <a:avLst/>
                      </a:prstGeom>
                    </p:spPr>
                  </p:pic>
                </p:oleObj>
              </mc:Fallback>
            </mc:AlternateContent>
          </a:graphicData>
        </a:graphic>
      </p:graphicFrame>
      <p:sp>
        <p:nvSpPr>
          <p:cNvPr id="4" name="Date Placeholder 3"/>
          <p:cNvSpPr>
            <a:spLocks noGrp="1"/>
          </p:cNvSpPr>
          <p:nvPr>
            <p:ph type="dt" sz="half" idx="10"/>
          </p:nvPr>
        </p:nvSpPr>
        <p:spPr/>
        <p:txBody>
          <a:bodyPr/>
          <a:lstStyle/>
          <a:p>
            <a:r>
              <a:rPr lang="en-US" smtClean="0"/>
              <a:t>2/23/14</a:t>
            </a:r>
            <a:endParaRPr lang="en-US"/>
          </a:p>
        </p:txBody>
      </p:sp>
      <p:sp>
        <p:nvSpPr>
          <p:cNvPr id="5" name="Slide Number Placeholder 4"/>
          <p:cNvSpPr>
            <a:spLocks noGrp="1"/>
          </p:cNvSpPr>
          <p:nvPr>
            <p:ph type="sldNum" sz="quarter" idx="12"/>
          </p:nvPr>
        </p:nvSpPr>
        <p:spPr/>
        <p:txBody>
          <a:bodyPr/>
          <a:lstStyle/>
          <a:p>
            <a:fld id="{2E79DDA7-CFFF-7841-A188-6EED878CDE17}" type="slidenum">
              <a:rPr lang="en-US" smtClean="0"/>
              <a:t>30</a:t>
            </a:fld>
            <a:endParaRPr lang="en-US"/>
          </a:p>
        </p:txBody>
      </p:sp>
      <p:sp>
        <p:nvSpPr>
          <p:cNvPr id="6" name="Footer Placeholder 5"/>
          <p:cNvSpPr>
            <a:spLocks noGrp="1"/>
          </p:cNvSpPr>
          <p:nvPr>
            <p:ph type="ftr" sz="quarter" idx="11"/>
          </p:nvPr>
        </p:nvSpPr>
        <p:spPr/>
        <p:txBody>
          <a:bodyPr/>
          <a:lstStyle/>
          <a:p>
            <a:r>
              <a:rPr lang="en-US" dirty="0"/>
              <a:t>Latimer </a:t>
            </a:r>
            <a:r>
              <a:rPr lang="en-US" dirty="0" err="1"/>
              <a:t>Gerle</a:t>
            </a:r>
            <a:endParaRPr lang="en-US" dirty="0"/>
          </a:p>
        </p:txBody>
      </p:sp>
    </p:spTree>
    <p:extLst>
      <p:ext uri="{BB962C8B-B14F-4D97-AF65-F5344CB8AC3E}">
        <p14:creationId xmlns:p14="http://schemas.microsoft.com/office/powerpoint/2010/main" val="419260200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Major Functional Component Diagram</a:t>
            </a:r>
            <a:endParaRPr lang="en-US" dirty="0"/>
          </a:p>
        </p:txBody>
      </p:sp>
      <p:sp>
        <p:nvSpPr>
          <p:cNvPr id="7" name="Rectangle 6"/>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mfcdsig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77" y="1716455"/>
            <a:ext cx="11156462" cy="3273584"/>
          </a:xfrm>
          <a:prstGeom prst="rect">
            <a:avLst/>
          </a:prstGeom>
        </p:spPr>
      </p:pic>
      <p:sp>
        <p:nvSpPr>
          <p:cNvPr id="12" name="Rectangle 11"/>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MFCD_presentation-06.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3500" y="0"/>
            <a:ext cx="6963296" cy="6858000"/>
          </a:xfrm>
          <a:prstGeom prst="rect">
            <a:avLst/>
          </a:prstGeom>
        </p:spPr>
      </p:pic>
      <p:sp>
        <p:nvSpPr>
          <p:cNvPr id="5" name="Date Placeholder 4"/>
          <p:cNvSpPr>
            <a:spLocks noGrp="1"/>
          </p:cNvSpPr>
          <p:nvPr>
            <p:ph type="dt" sz="half" idx="10"/>
          </p:nvPr>
        </p:nvSpPr>
        <p:spPr/>
        <p:txBody>
          <a:bodyPr/>
          <a:lstStyle/>
          <a:p>
            <a:r>
              <a:rPr lang="en-US" smtClean="0"/>
              <a:t>2/23/14</a:t>
            </a:r>
            <a:endParaRPr lang="en-US"/>
          </a:p>
        </p:txBody>
      </p:sp>
      <p:sp>
        <p:nvSpPr>
          <p:cNvPr id="6" name="Slide Number Placeholder 5"/>
          <p:cNvSpPr>
            <a:spLocks noGrp="1"/>
          </p:cNvSpPr>
          <p:nvPr>
            <p:ph type="sldNum" sz="quarter" idx="12"/>
          </p:nvPr>
        </p:nvSpPr>
        <p:spPr/>
        <p:txBody>
          <a:bodyPr/>
          <a:lstStyle/>
          <a:p>
            <a:fld id="{2E79DDA7-CFFF-7841-A188-6EED878CDE17}" type="slidenum">
              <a:rPr lang="en-US" smtClean="0"/>
              <a:t>31</a:t>
            </a:fld>
            <a:endParaRPr lang="en-US"/>
          </a:p>
        </p:txBody>
      </p:sp>
      <p:sp>
        <p:nvSpPr>
          <p:cNvPr id="4" name="Footer Placeholder 3"/>
          <p:cNvSpPr>
            <a:spLocks noGrp="1"/>
          </p:cNvSpPr>
          <p:nvPr>
            <p:ph type="ftr" sz="quarter" idx="11"/>
          </p:nvPr>
        </p:nvSpPr>
        <p:spPr/>
        <p:txBody>
          <a:bodyPr/>
          <a:lstStyle/>
          <a:p>
            <a:r>
              <a:rPr lang="en-US" dirty="0"/>
              <a:t>Latimer </a:t>
            </a:r>
            <a:r>
              <a:rPr lang="en-US" dirty="0" err="1"/>
              <a:t>Gerle</a:t>
            </a:r>
            <a:endParaRPr lang="en-US" dirty="0"/>
          </a:p>
        </p:txBody>
      </p:sp>
    </p:spTree>
    <p:extLst>
      <p:ext uri="{BB962C8B-B14F-4D97-AF65-F5344CB8AC3E}">
        <p14:creationId xmlns:p14="http://schemas.microsoft.com/office/powerpoint/2010/main" val="2835076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468912"/>
            <a:ext cx="8264769" cy="1426312"/>
          </a:xfrm>
          <a:prstGeom prst="rect">
            <a:avLst/>
          </a:prstGeom>
          <a:solidFill>
            <a:schemeClr val="tx1">
              <a:lumMod val="95000"/>
              <a:lumOff val="5000"/>
              <a:alpha val="4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450" y="495782"/>
            <a:ext cx="10515600" cy="1325563"/>
          </a:xfrm>
        </p:spPr>
        <p:txBody>
          <a:bodyPr/>
          <a:lstStyle/>
          <a:p>
            <a:r>
              <a:rPr lang="en-US" dirty="0" smtClean="0"/>
              <a:t>Required Components</a:t>
            </a:r>
            <a:endParaRPr lang="en-US" dirty="0"/>
          </a:p>
        </p:txBody>
      </p:sp>
      <p:sp>
        <p:nvSpPr>
          <p:cNvPr id="7" name="Rectangle 6"/>
          <p:cNvSpPr/>
          <p:nvPr/>
        </p:nvSpPr>
        <p:spPr>
          <a:xfrm>
            <a:off x="1797537" y="2637682"/>
            <a:ext cx="10394462" cy="2989396"/>
          </a:xfrm>
          <a:prstGeom prst="rect">
            <a:avLst/>
          </a:prstGeom>
          <a:solidFill>
            <a:srgbClr val="FFFFFF">
              <a:alpha val="7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992926" y="2911221"/>
            <a:ext cx="10042770" cy="3067548"/>
          </a:xfrm>
        </p:spPr>
        <p:txBody>
          <a:bodyPr numCol="2">
            <a:noAutofit/>
          </a:bodyPr>
          <a:lstStyle/>
          <a:p>
            <a:pPr marL="508000" indent="-508000"/>
            <a:r>
              <a:rPr lang="en-US" sz="3600" dirty="0" smtClean="0">
                <a:solidFill>
                  <a:schemeClr val="tx1"/>
                </a:solidFill>
              </a:rPr>
              <a:t>Back-end algorithms</a:t>
            </a:r>
          </a:p>
          <a:p>
            <a:pPr marL="508000" indent="-508000"/>
            <a:r>
              <a:rPr lang="en-US" sz="3600" dirty="0" smtClean="0">
                <a:solidFill>
                  <a:schemeClr val="tx1"/>
                </a:solidFill>
              </a:rPr>
              <a:t>Open seat identification</a:t>
            </a:r>
          </a:p>
          <a:p>
            <a:pPr marL="508000" indent="-508000"/>
            <a:r>
              <a:rPr lang="en-US" sz="3600" dirty="0" smtClean="0">
                <a:solidFill>
                  <a:schemeClr val="tx1"/>
                </a:solidFill>
              </a:rPr>
              <a:t>Class database</a:t>
            </a:r>
          </a:p>
          <a:p>
            <a:pPr marL="508000" indent="-508000"/>
            <a:endParaRPr lang="en-US" sz="3600" dirty="0" smtClean="0">
              <a:solidFill>
                <a:schemeClr val="tx1"/>
              </a:solidFill>
            </a:endParaRPr>
          </a:p>
          <a:p>
            <a:pPr marL="508000" indent="-508000"/>
            <a:r>
              <a:rPr lang="en-US" sz="3600" dirty="0" smtClean="0">
                <a:solidFill>
                  <a:schemeClr val="tx1"/>
                </a:solidFill>
              </a:rPr>
              <a:t>Lab/recitation handling</a:t>
            </a:r>
          </a:p>
          <a:p>
            <a:pPr marL="508000" indent="-508000"/>
            <a:r>
              <a:rPr lang="en-US" sz="3600" dirty="0" smtClean="0">
                <a:solidFill>
                  <a:schemeClr val="tx1"/>
                </a:solidFill>
              </a:rPr>
              <a:t>Future class analyses</a:t>
            </a:r>
          </a:p>
          <a:p>
            <a:pPr marL="508000" indent="-508000"/>
            <a:r>
              <a:rPr lang="en-US" sz="3600" dirty="0" smtClean="0">
                <a:solidFill>
                  <a:schemeClr val="tx1"/>
                </a:solidFill>
              </a:rPr>
              <a:t>User interface</a:t>
            </a:r>
          </a:p>
          <a:p>
            <a:endParaRPr lang="en-US" sz="3600" dirty="0">
              <a:solidFill>
                <a:schemeClr val="tx1"/>
              </a:solidFill>
            </a:endParaRPr>
          </a:p>
        </p:txBody>
      </p:sp>
      <p:sp>
        <p:nvSpPr>
          <p:cNvPr id="4" name="Date Placeholder 3"/>
          <p:cNvSpPr>
            <a:spLocks noGrp="1"/>
          </p:cNvSpPr>
          <p:nvPr>
            <p:ph type="dt" sz="half" idx="10"/>
          </p:nvPr>
        </p:nvSpPr>
        <p:spPr/>
        <p:txBody>
          <a:bodyPr/>
          <a:lstStyle/>
          <a:p>
            <a:r>
              <a:rPr lang="en-US" smtClean="0"/>
              <a:t>2/23/14</a:t>
            </a:r>
            <a:endParaRPr lang="en-US"/>
          </a:p>
        </p:txBody>
      </p:sp>
      <p:sp>
        <p:nvSpPr>
          <p:cNvPr id="5" name="Slide Number Placeholder 4"/>
          <p:cNvSpPr>
            <a:spLocks noGrp="1"/>
          </p:cNvSpPr>
          <p:nvPr>
            <p:ph type="sldNum" sz="quarter" idx="12"/>
          </p:nvPr>
        </p:nvSpPr>
        <p:spPr/>
        <p:txBody>
          <a:bodyPr/>
          <a:lstStyle/>
          <a:p>
            <a:fld id="{2E79DDA7-CFFF-7841-A188-6EED878CDE17}" type="slidenum">
              <a:rPr lang="en-US" smtClean="0"/>
              <a:t>32</a:t>
            </a:fld>
            <a:endParaRPr lang="en-US" dirty="0"/>
          </a:p>
        </p:txBody>
      </p:sp>
      <p:sp>
        <p:nvSpPr>
          <p:cNvPr id="6" name="Footer Placeholder 5"/>
          <p:cNvSpPr>
            <a:spLocks noGrp="1"/>
          </p:cNvSpPr>
          <p:nvPr>
            <p:ph type="ftr" sz="quarter" idx="11"/>
          </p:nvPr>
        </p:nvSpPr>
        <p:spPr/>
        <p:txBody>
          <a:bodyPr/>
          <a:lstStyle/>
          <a:p>
            <a:r>
              <a:rPr lang="en-US" dirty="0"/>
              <a:t>Latimer </a:t>
            </a:r>
            <a:r>
              <a:rPr lang="en-US" dirty="0" err="1"/>
              <a:t>Gerle</a:t>
            </a:r>
            <a:endParaRPr lang="en-US" dirty="0"/>
          </a:p>
        </p:txBody>
      </p:sp>
    </p:spTree>
    <p:extLst>
      <p:ext uri="{BB962C8B-B14F-4D97-AF65-F5344CB8AC3E}">
        <p14:creationId xmlns:p14="http://schemas.microsoft.com/office/powerpoint/2010/main" val="477340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calcmode="lin" valueType="num">
                                      <p:cBhvr additive="base">
                                        <p:cTn id="39"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additive="base">
                                        <p:cTn id="51"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7" grpId="0" animBg="1"/>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OF CORSICA</a:t>
            </a:r>
            <a:endParaRPr lang="en-US" dirty="0"/>
          </a:p>
        </p:txBody>
      </p:sp>
      <p:sp>
        <p:nvSpPr>
          <p:cNvPr id="3" name="Text Placeholder 2"/>
          <p:cNvSpPr>
            <a:spLocks noGrp="1"/>
          </p:cNvSpPr>
          <p:nvPr>
            <p:ph type="body" idx="1"/>
          </p:nvPr>
        </p:nvSpPr>
        <p:spPr/>
        <p:txBody>
          <a:bodyPr/>
          <a:lstStyle/>
          <a:p>
            <a:r>
              <a:rPr lang="en-US" dirty="0" smtClean="0"/>
              <a:t>Nicholas </a:t>
            </a:r>
            <a:r>
              <a:rPr lang="en-US" dirty="0" err="1" smtClean="0"/>
              <a:t>LoGioco</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33</a:t>
            </a:fld>
            <a:endParaRPr lang="en-US" dirty="0"/>
          </a:p>
        </p:txBody>
      </p:sp>
      <p:sp>
        <p:nvSpPr>
          <p:cNvPr id="5" name="Date Placeholder 4"/>
          <p:cNvSpPr>
            <a:spLocks noGrp="1"/>
          </p:cNvSpPr>
          <p:nvPr>
            <p:ph type="dt" sz="half" idx="10"/>
          </p:nvPr>
        </p:nvSpPr>
        <p:spPr/>
        <p:txBody>
          <a:bodyPr/>
          <a:lstStyle/>
          <a:p>
            <a:r>
              <a:rPr lang="en-US" smtClean="0"/>
              <a:t>2/23/14</a:t>
            </a:r>
            <a:endParaRPr lang="en-US" dirty="0"/>
          </a:p>
        </p:txBody>
      </p:sp>
      <p:sp>
        <p:nvSpPr>
          <p:cNvPr id="6" name="Footer Placeholder 5"/>
          <p:cNvSpPr>
            <a:spLocks noGrp="1"/>
          </p:cNvSpPr>
          <p:nvPr>
            <p:ph type="ftr" sz="quarter" idx="11"/>
          </p:nvPr>
        </p:nvSpPr>
        <p:spPr/>
        <p:txBody>
          <a:bodyPr/>
          <a:lstStyle/>
          <a:p>
            <a:r>
              <a:rPr lang="en-US" dirty="0" smtClean="0"/>
              <a:t>Nicholas </a:t>
            </a:r>
            <a:r>
              <a:rPr lang="en-US" dirty="0" err="1" smtClean="0"/>
              <a:t>LoGioco</a:t>
            </a:r>
            <a:endParaRPr lang="en-US" dirty="0"/>
          </a:p>
        </p:txBody>
      </p:sp>
    </p:spTree>
    <p:extLst>
      <p:ext uri="{BB962C8B-B14F-4D97-AF65-F5344CB8AC3E}">
        <p14:creationId xmlns:p14="http://schemas.microsoft.com/office/powerpoint/2010/main" val="316386774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B7E0417A-1B0E-4C74-A576-3AC878E1BBBB}" type="slidenum">
              <a:rPr lang="en-US" smtClean="0"/>
              <a:t>34</a:t>
            </a:fld>
            <a:endParaRPr lang="en-US" dirty="0"/>
          </a:p>
        </p:txBody>
      </p:sp>
      <p:pic>
        <p:nvPicPr>
          <p:cNvPr id="5" name="Picture 4" descr="Screen Shot 2014-02-24 at 9.06.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152400"/>
            <a:ext cx="11074400" cy="6553200"/>
          </a:xfrm>
          <a:prstGeom prst="rect">
            <a:avLst/>
          </a:prstGeom>
        </p:spPr>
      </p:pic>
      <p:sp>
        <p:nvSpPr>
          <p:cNvPr id="7" name="Date Placeholder 6"/>
          <p:cNvSpPr>
            <a:spLocks noGrp="1"/>
          </p:cNvSpPr>
          <p:nvPr>
            <p:ph type="dt" sz="half" idx="10"/>
          </p:nvPr>
        </p:nvSpPr>
        <p:spPr/>
        <p:txBody>
          <a:bodyPr/>
          <a:lstStyle/>
          <a:p>
            <a:r>
              <a:rPr lang="en-US" smtClean="0"/>
              <a:t>2/23/14</a:t>
            </a:r>
            <a:endParaRPr lang="en-US" dirty="0"/>
          </a:p>
        </p:txBody>
      </p:sp>
      <p:sp>
        <p:nvSpPr>
          <p:cNvPr id="3" name="Footer Placeholder 2"/>
          <p:cNvSpPr>
            <a:spLocks noGrp="1"/>
          </p:cNvSpPr>
          <p:nvPr>
            <p:ph type="ftr" sz="quarter" idx="11"/>
          </p:nvPr>
        </p:nvSpPr>
        <p:spPr/>
        <p:txBody>
          <a:bodyPr/>
          <a:lstStyle/>
          <a:p>
            <a:r>
              <a:rPr lang="en-US" dirty="0"/>
              <a:t>Nicholas </a:t>
            </a:r>
            <a:r>
              <a:rPr lang="en-US" dirty="0" err="1"/>
              <a:t>LoGioco</a:t>
            </a:r>
            <a:endParaRPr lang="en-US" dirty="0"/>
          </a:p>
        </p:txBody>
      </p:sp>
    </p:spTree>
    <p:extLst>
      <p:ext uri="{BB962C8B-B14F-4D97-AF65-F5344CB8AC3E}">
        <p14:creationId xmlns:p14="http://schemas.microsoft.com/office/powerpoint/2010/main" val="3071107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468912"/>
            <a:ext cx="8264769" cy="1426312"/>
          </a:xfrm>
          <a:prstGeom prst="rect">
            <a:avLst/>
          </a:prstGeom>
          <a:solidFill>
            <a:schemeClr val="tx1">
              <a:lumMod val="95000"/>
              <a:lumOff val="5000"/>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4050" y="552450"/>
            <a:ext cx="10515600" cy="1325563"/>
          </a:xfrm>
        </p:spPr>
        <p:txBody>
          <a:bodyPr/>
          <a:lstStyle/>
          <a:p>
            <a:r>
              <a:rPr lang="en-US" dirty="0" smtClean="0"/>
              <a:t>Benefits of CORSICA</a:t>
            </a:r>
            <a:endParaRPr lang="en-US" dirty="0"/>
          </a:p>
        </p:txBody>
      </p:sp>
      <p:sp>
        <p:nvSpPr>
          <p:cNvPr id="6" name="Rectangle 5"/>
          <p:cNvSpPr/>
          <p:nvPr/>
        </p:nvSpPr>
        <p:spPr>
          <a:xfrm>
            <a:off x="1797537" y="2637682"/>
            <a:ext cx="10394462" cy="2989396"/>
          </a:xfrm>
          <a:prstGeom prst="rect">
            <a:avLst/>
          </a:prstGeom>
          <a:solidFill>
            <a:srgbClr val="FFFFFF">
              <a:alpha val="9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184400" y="2943225"/>
            <a:ext cx="9804400" cy="2517775"/>
          </a:xfrm>
        </p:spPr>
        <p:txBody>
          <a:bodyPr>
            <a:normAutofit fontScale="92500" lnSpcReduction="10000"/>
          </a:bodyPr>
          <a:lstStyle/>
          <a:p>
            <a:pPr marL="457200" indent="-457200"/>
            <a:r>
              <a:rPr lang="en-US" sz="3600" dirty="0">
                <a:solidFill>
                  <a:srgbClr val="4F4442"/>
                </a:solidFill>
              </a:rPr>
              <a:t>Old Dominion University </a:t>
            </a:r>
            <a:endParaRPr lang="en-US" sz="3600" dirty="0" smtClean="0">
              <a:solidFill>
                <a:srgbClr val="4F4442"/>
              </a:solidFill>
            </a:endParaRPr>
          </a:p>
          <a:p>
            <a:pPr marL="914400" lvl="1" indent="-457200"/>
            <a:r>
              <a:rPr lang="en-US" sz="3200" dirty="0" smtClean="0">
                <a:solidFill>
                  <a:srgbClr val="4F4442"/>
                </a:solidFill>
              </a:rPr>
              <a:t>4 </a:t>
            </a:r>
            <a:r>
              <a:rPr lang="en-US" sz="3200" dirty="0">
                <a:solidFill>
                  <a:srgbClr val="4F4442"/>
                </a:solidFill>
              </a:rPr>
              <a:t>Year Graduation Rate: 25% -Increase graduation rates </a:t>
            </a:r>
            <a:endParaRPr lang="en-US" sz="3200" dirty="0" smtClean="0">
              <a:solidFill>
                <a:srgbClr val="4F4442"/>
              </a:solidFill>
            </a:endParaRPr>
          </a:p>
          <a:p>
            <a:pPr marL="457200" indent="-457200"/>
            <a:r>
              <a:rPr lang="en-US" sz="3600" dirty="0" smtClean="0">
                <a:solidFill>
                  <a:srgbClr val="4F4442"/>
                </a:solidFill>
              </a:rPr>
              <a:t>Decrease </a:t>
            </a:r>
            <a:r>
              <a:rPr lang="en-US" sz="3600" dirty="0">
                <a:solidFill>
                  <a:srgbClr val="4F4442"/>
                </a:solidFill>
              </a:rPr>
              <a:t>stress on faculty and </a:t>
            </a:r>
            <a:r>
              <a:rPr lang="en-US" sz="3600" dirty="0" smtClean="0">
                <a:solidFill>
                  <a:srgbClr val="4F4442"/>
                </a:solidFill>
              </a:rPr>
              <a:t>students</a:t>
            </a:r>
            <a:endParaRPr lang="en-US" sz="3600" dirty="0">
              <a:solidFill>
                <a:srgbClr val="4F4442"/>
              </a:solidFill>
            </a:endParaRPr>
          </a:p>
          <a:p>
            <a:pPr marL="457200" indent="-457200"/>
            <a:r>
              <a:rPr lang="en-US" sz="3600" dirty="0" smtClean="0">
                <a:solidFill>
                  <a:srgbClr val="4F4442"/>
                </a:solidFill>
              </a:rPr>
              <a:t>Increase </a:t>
            </a:r>
            <a:r>
              <a:rPr lang="en-US" sz="3600" dirty="0">
                <a:solidFill>
                  <a:srgbClr val="4F4442"/>
                </a:solidFill>
              </a:rPr>
              <a:t>the amount of students enrolling into classes </a:t>
            </a:r>
          </a:p>
          <a:p>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35</a:t>
            </a:fld>
            <a:endParaRPr lang="en-US" dirty="0"/>
          </a:p>
        </p:txBody>
      </p:sp>
      <p:sp>
        <p:nvSpPr>
          <p:cNvPr id="7" name="Date Placeholder 6"/>
          <p:cNvSpPr>
            <a:spLocks noGrp="1"/>
          </p:cNvSpPr>
          <p:nvPr>
            <p:ph type="dt" sz="half" idx="10"/>
          </p:nvPr>
        </p:nvSpPr>
        <p:spPr/>
        <p:txBody>
          <a:bodyPr/>
          <a:lstStyle/>
          <a:p>
            <a:r>
              <a:rPr lang="en-US" smtClean="0"/>
              <a:t>2/23/14</a:t>
            </a:r>
            <a:endParaRPr lang="en-US" dirty="0"/>
          </a:p>
        </p:txBody>
      </p:sp>
      <p:sp>
        <p:nvSpPr>
          <p:cNvPr id="8" name="Footer Placeholder 7"/>
          <p:cNvSpPr>
            <a:spLocks noGrp="1"/>
          </p:cNvSpPr>
          <p:nvPr>
            <p:ph type="ftr" sz="quarter" idx="11"/>
          </p:nvPr>
        </p:nvSpPr>
        <p:spPr/>
        <p:txBody>
          <a:bodyPr/>
          <a:lstStyle/>
          <a:p>
            <a:r>
              <a:rPr lang="en-US" dirty="0"/>
              <a:t>Nicholas </a:t>
            </a:r>
            <a:r>
              <a:rPr lang="en-US" dirty="0" err="1"/>
              <a:t>LoGioco</a:t>
            </a:r>
            <a:endParaRPr lang="en-US" dirty="0"/>
          </a:p>
        </p:txBody>
      </p:sp>
    </p:spTree>
    <p:extLst>
      <p:ext uri="{BB962C8B-B14F-4D97-AF65-F5344CB8AC3E}">
        <p14:creationId xmlns:p14="http://schemas.microsoft.com/office/powerpoint/2010/main" val="17633578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6" grpId="0" animBg="1"/>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Solution</a:t>
            </a:r>
            <a:endParaRPr lang="en-US" dirty="0"/>
          </a:p>
        </p:txBody>
      </p:sp>
      <p:sp>
        <p:nvSpPr>
          <p:cNvPr id="3" name="Content Placeholder 2"/>
          <p:cNvSpPr>
            <a:spLocks noGrp="1"/>
          </p:cNvSpPr>
          <p:nvPr>
            <p:ph idx="1"/>
          </p:nvPr>
        </p:nvSpPr>
        <p:spPr>
          <a:xfrm>
            <a:off x="4318000" y="2562225"/>
            <a:ext cx="7239000" cy="3736975"/>
          </a:xfrm>
        </p:spPr>
        <p:txBody>
          <a:bodyPr/>
          <a:lstStyle/>
          <a:p>
            <a:pPr marL="457200" indent="-457200"/>
            <a:r>
              <a:rPr lang="en-US" dirty="0"/>
              <a:t>System </a:t>
            </a:r>
            <a:r>
              <a:rPr lang="en-US" dirty="0" smtClean="0"/>
              <a:t>failure</a:t>
            </a:r>
          </a:p>
          <a:p>
            <a:pPr marL="457200" indent="-457200"/>
            <a:r>
              <a:rPr lang="en-US" dirty="0" smtClean="0"/>
              <a:t>Time </a:t>
            </a:r>
            <a:r>
              <a:rPr lang="en-US" dirty="0"/>
              <a:t>issues with </a:t>
            </a:r>
            <a:r>
              <a:rPr lang="en-US" dirty="0" smtClean="0"/>
              <a:t>classes</a:t>
            </a:r>
          </a:p>
          <a:p>
            <a:pPr marL="457200" indent="-457200"/>
            <a:r>
              <a:rPr lang="en-US" dirty="0" smtClean="0"/>
              <a:t>Do </a:t>
            </a:r>
            <a:r>
              <a:rPr lang="en-US" dirty="0"/>
              <a:t>we have a max waitlist </a:t>
            </a:r>
            <a:r>
              <a:rPr lang="en-US" dirty="0" smtClean="0"/>
              <a:t>cap</a:t>
            </a:r>
          </a:p>
          <a:p>
            <a:pPr marL="457200" indent="-457200"/>
            <a:r>
              <a:rPr lang="en-US" dirty="0" smtClean="0"/>
              <a:t>Students </a:t>
            </a:r>
            <a:r>
              <a:rPr lang="en-US" dirty="0"/>
              <a:t>accidentally signing up for waitlist Do we allow multiple course </a:t>
            </a:r>
            <a:r>
              <a:rPr lang="en-US" dirty="0" smtClean="0"/>
              <a:t>waitlist?</a:t>
            </a:r>
          </a:p>
          <a:p>
            <a:pPr marL="457200" indent="-457200"/>
            <a:r>
              <a:rPr lang="en-US" dirty="0" smtClean="0"/>
              <a:t>Students </a:t>
            </a:r>
            <a:r>
              <a:rPr lang="en-US" dirty="0"/>
              <a:t>not taking themselves off the waitlist </a:t>
            </a:r>
          </a:p>
          <a:p>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36</a:t>
            </a:fld>
            <a:endParaRPr lang="en-US" dirty="0"/>
          </a:p>
        </p:txBody>
      </p:sp>
      <p:pic>
        <p:nvPicPr>
          <p:cNvPr id="5" name="Picture 4" descr="waitlin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2565400"/>
            <a:ext cx="3022600" cy="3022600"/>
          </a:xfrm>
          <a:prstGeom prst="rect">
            <a:avLst/>
          </a:prstGeom>
        </p:spPr>
      </p:pic>
      <p:sp>
        <p:nvSpPr>
          <p:cNvPr id="6" name="Date Placeholder 5"/>
          <p:cNvSpPr>
            <a:spLocks noGrp="1"/>
          </p:cNvSpPr>
          <p:nvPr>
            <p:ph type="dt" sz="half" idx="10"/>
          </p:nvPr>
        </p:nvSpPr>
        <p:spPr/>
        <p:txBody>
          <a:bodyPr/>
          <a:lstStyle/>
          <a:p>
            <a:r>
              <a:rPr lang="en-US" smtClean="0"/>
              <a:t>2/23/14</a:t>
            </a:r>
            <a:endParaRPr lang="en-US" dirty="0"/>
          </a:p>
        </p:txBody>
      </p:sp>
      <p:sp>
        <p:nvSpPr>
          <p:cNvPr id="7" name="Footer Placeholder 6"/>
          <p:cNvSpPr>
            <a:spLocks noGrp="1"/>
          </p:cNvSpPr>
          <p:nvPr>
            <p:ph type="ftr" sz="quarter" idx="11"/>
          </p:nvPr>
        </p:nvSpPr>
        <p:spPr/>
        <p:txBody>
          <a:bodyPr/>
          <a:lstStyle/>
          <a:p>
            <a:r>
              <a:rPr lang="en-US" dirty="0"/>
              <a:t>Nicholas </a:t>
            </a:r>
            <a:r>
              <a:rPr lang="en-US" dirty="0" err="1"/>
              <a:t>LoGioco</a:t>
            </a:r>
            <a:endParaRPr lang="en-US" dirty="0"/>
          </a:p>
        </p:txBody>
      </p:sp>
    </p:spTree>
    <p:extLst>
      <p:ext uri="{BB962C8B-B14F-4D97-AF65-F5344CB8AC3E}">
        <p14:creationId xmlns:p14="http://schemas.microsoft.com/office/powerpoint/2010/main" val="3041476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863600" y="2003425"/>
            <a:ext cx="10515600" cy="4351338"/>
          </a:xfrm>
        </p:spPr>
        <p:txBody>
          <a:bodyPr>
            <a:normAutofit fontScale="77500" lnSpcReduction="20000"/>
          </a:bodyPr>
          <a:lstStyle/>
          <a:p>
            <a:pPr marL="355600" indent="-355600"/>
            <a:r>
              <a:rPr lang="en-US" dirty="0"/>
              <a:t>http://</a:t>
            </a:r>
            <a:r>
              <a:rPr lang="en-US" dirty="0" err="1"/>
              <a:t>colleges.usnews.rankingsandreviews.com</a:t>
            </a:r>
            <a:r>
              <a:rPr lang="en-US" dirty="0"/>
              <a:t>/best-colleges/old-dominion-university-3728 </a:t>
            </a:r>
          </a:p>
          <a:p>
            <a:pPr marL="355600" indent="-355600"/>
            <a:r>
              <a:rPr lang="en-US" dirty="0"/>
              <a:t>http://</a:t>
            </a:r>
            <a:r>
              <a:rPr lang="en-US" dirty="0" err="1"/>
              <a:t>colleges.usnews.rankingsandreviews.com</a:t>
            </a:r>
            <a:r>
              <a:rPr lang="en-US" dirty="0"/>
              <a:t>/best-colleges/columbia-university-2707 </a:t>
            </a:r>
            <a:endParaRPr lang="en-US" dirty="0" smtClean="0"/>
          </a:p>
          <a:p>
            <a:pPr marL="355600" indent="-355600"/>
            <a:r>
              <a:rPr lang="en-US" dirty="0" smtClean="0"/>
              <a:t>http</a:t>
            </a:r>
            <a:r>
              <a:rPr lang="en-US" dirty="0"/>
              <a:t>://</a:t>
            </a:r>
            <a:r>
              <a:rPr lang="en-US" dirty="0" err="1"/>
              <a:t>colleges.usnews.rankingsandreviews.com</a:t>
            </a:r>
            <a:r>
              <a:rPr lang="en-US" dirty="0"/>
              <a:t>/best-colleges/university-of-denver-1371 </a:t>
            </a:r>
          </a:p>
          <a:p>
            <a:pPr marL="355600" indent="-355600"/>
            <a:r>
              <a:rPr lang="en-US" dirty="0"/>
              <a:t>http://</a:t>
            </a:r>
            <a:r>
              <a:rPr lang="en-US" dirty="0" err="1"/>
              <a:t>colleges.usnews.rankingsandreviews.com</a:t>
            </a:r>
            <a:r>
              <a:rPr lang="en-US" dirty="0"/>
              <a:t>/best-colleges/university-of-</a:t>
            </a:r>
            <a:r>
              <a:rPr lang="en-US" dirty="0" err="1"/>
              <a:t>michigan</a:t>
            </a:r>
            <a:r>
              <a:rPr lang="en-US" dirty="0"/>
              <a:t>-</a:t>
            </a:r>
            <a:r>
              <a:rPr lang="en-US" dirty="0" err="1"/>
              <a:t>ann</a:t>
            </a:r>
            <a:r>
              <a:rPr lang="en-US" dirty="0"/>
              <a:t>-arbor- 9092 </a:t>
            </a:r>
            <a:endParaRPr lang="en-US" dirty="0" smtClean="0"/>
          </a:p>
          <a:p>
            <a:pPr marL="355600" indent="-355600"/>
            <a:r>
              <a:rPr lang="en-US" dirty="0" smtClean="0"/>
              <a:t>http</a:t>
            </a:r>
            <a:r>
              <a:rPr lang="en-US" dirty="0"/>
              <a:t>://</a:t>
            </a:r>
            <a:r>
              <a:rPr lang="en-US" dirty="0" err="1"/>
              <a:t>colleges.usnews.rankingsandreviews.com</a:t>
            </a:r>
            <a:r>
              <a:rPr lang="en-US" dirty="0"/>
              <a:t>/best-colleges/university-of-texas-austin-3658 </a:t>
            </a:r>
            <a:endParaRPr lang="en-US" dirty="0" smtClean="0"/>
          </a:p>
          <a:p>
            <a:pPr marL="355600" indent="-355600"/>
            <a:r>
              <a:rPr lang="en-US" dirty="0" smtClean="0"/>
              <a:t>http</a:t>
            </a:r>
            <a:r>
              <a:rPr lang="en-US" dirty="0"/>
              <a:t>://</a:t>
            </a:r>
            <a:r>
              <a:rPr lang="en-US" dirty="0" err="1"/>
              <a:t>colleges.usnews.rankingsandreviews.com</a:t>
            </a:r>
            <a:r>
              <a:rPr lang="en-US" dirty="0"/>
              <a:t>/best-colleges/university-of-</a:t>
            </a:r>
            <a:r>
              <a:rPr lang="en-US" dirty="0" err="1"/>
              <a:t>maryland</a:t>
            </a:r>
            <a:r>
              <a:rPr lang="en-US" dirty="0"/>
              <a:t>-college- park-</a:t>
            </a:r>
            <a:r>
              <a:rPr lang="en-US" dirty="0" smtClean="0"/>
              <a:t>2103</a:t>
            </a:r>
          </a:p>
          <a:p>
            <a:pPr marL="355600" indent="-355600"/>
            <a:r>
              <a:rPr lang="en-US" dirty="0" smtClean="0"/>
              <a:t> </a:t>
            </a:r>
            <a:r>
              <a:rPr lang="en-US" dirty="0"/>
              <a:t>http://</a:t>
            </a:r>
            <a:r>
              <a:rPr lang="en-US" dirty="0" err="1"/>
              <a:t>colleges.usnews.rankingsandreviews.com</a:t>
            </a:r>
            <a:r>
              <a:rPr lang="en-US" dirty="0"/>
              <a:t>/best-colleges/university-of-</a:t>
            </a:r>
            <a:r>
              <a:rPr lang="en-US" dirty="0" err="1"/>
              <a:t>minnesota</a:t>
            </a:r>
            <a:r>
              <a:rPr lang="en-US" dirty="0"/>
              <a:t>-twin- cities-3969 </a:t>
            </a:r>
          </a:p>
          <a:p>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37</a:t>
            </a:fld>
            <a:endParaRPr lang="en-US" dirty="0"/>
          </a:p>
        </p:txBody>
      </p:sp>
      <p:sp>
        <p:nvSpPr>
          <p:cNvPr id="5" name="Date Placeholder 4"/>
          <p:cNvSpPr>
            <a:spLocks noGrp="1"/>
          </p:cNvSpPr>
          <p:nvPr>
            <p:ph type="dt" sz="half" idx="10"/>
          </p:nvPr>
        </p:nvSpPr>
        <p:spPr/>
        <p:txBody>
          <a:bodyPr/>
          <a:lstStyle/>
          <a:p>
            <a:r>
              <a:rPr lang="en-US" smtClean="0"/>
              <a:t>2/23/14</a:t>
            </a:r>
            <a:endParaRPr lang="en-US" dirty="0"/>
          </a:p>
        </p:txBody>
      </p:sp>
      <p:sp>
        <p:nvSpPr>
          <p:cNvPr id="6" name="Footer Placeholder 5"/>
          <p:cNvSpPr>
            <a:spLocks noGrp="1"/>
          </p:cNvSpPr>
          <p:nvPr>
            <p:ph type="ftr" sz="quarter" idx="11"/>
          </p:nvPr>
        </p:nvSpPr>
        <p:spPr/>
        <p:txBody>
          <a:bodyPr/>
          <a:lstStyle/>
          <a:p>
            <a:r>
              <a:rPr lang="en-US" dirty="0"/>
              <a:t>Nicholas </a:t>
            </a:r>
            <a:r>
              <a:rPr lang="en-US" dirty="0" err="1"/>
              <a:t>LoGioco</a:t>
            </a:r>
            <a:endParaRPr lang="en-US" dirty="0"/>
          </a:p>
        </p:txBody>
      </p:sp>
    </p:spTree>
    <p:extLst>
      <p:ext uri="{BB962C8B-B14F-4D97-AF65-F5344CB8AC3E}">
        <p14:creationId xmlns:p14="http://schemas.microsoft.com/office/powerpoint/2010/main" val="33319198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 &amp; </a:t>
            </a:r>
            <a:br>
              <a:rPr lang="en-US" dirty="0" smtClean="0"/>
            </a:br>
            <a:r>
              <a:rPr lang="en-US" sz="5400" dirty="0" smtClean="0"/>
              <a:t>HISTORICAL DATA</a:t>
            </a:r>
            <a:endParaRPr lang="en-US" sz="5400" dirty="0"/>
          </a:p>
        </p:txBody>
      </p:sp>
      <p:sp>
        <p:nvSpPr>
          <p:cNvPr id="6" name="Text Placeholder 5"/>
          <p:cNvSpPr>
            <a:spLocks noGrp="1"/>
          </p:cNvSpPr>
          <p:nvPr>
            <p:ph type="body" idx="1"/>
          </p:nvPr>
        </p:nvSpPr>
        <p:spPr/>
        <p:txBody>
          <a:bodyPr/>
          <a:lstStyle/>
          <a:p>
            <a:r>
              <a:rPr lang="en-US" dirty="0" smtClean="0"/>
              <a:t>Patrick </a:t>
            </a:r>
            <a:r>
              <a:rPr lang="en-US" dirty="0" err="1" smtClean="0"/>
              <a:t>DeBerry</a:t>
            </a:r>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4</a:t>
            </a:fld>
            <a:endParaRPr lang="en-US" dirty="0"/>
          </a:p>
        </p:txBody>
      </p:sp>
      <p:sp>
        <p:nvSpPr>
          <p:cNvPr id="7" name="Date Placeholder 6"/>
          <p:cNvSpPr>
            <a:spLocks noGrp="1"/>
          </p:cNvSpPr>
          <p:nvPr>
            <p:ph type="dt" sz="half" idx="10"/>
          </p:nvPr>
        </p:nvSpPr>
        <p:spPr/>
        <p:txBody>
          <a:bodyPr/>
          <a:lstStyle/>
          <a:p>
            <a:r>
              <a:rPr lang="en-US" smtClean="0"/>
              <a:t>2/23/14</a:t>
            </a:r>
            <a:endParaRPr lang="en-US" dirty="0"/>
          </a:p>
        </p:txBody>
      </p:sp>
      <p:sp>
        <p:nvSpPr>
          <p:cNvPr id="2" name="Footer Placeholder 1"/>
          <p:cNvSpPr>
            <a:spLocks noGrp="1"/>
          </p:cNvSpPr>
          <p:nvPr>
            <p:ph type="ftr" sz="quarter" idx="11"/>
          </p:nvPr>
        </p:nvSpPr>
        <p:spPr/>
        <p:txBody>
          <a:bodyPr/>
          <a:lstStyle/>
          <a:p>
            <a:r>
              <a:rPr lang="en-US" smtClean="0"/>
              <a:t>Patrick DeBerry</a:t>
            </a:r>
            <a:endParaRPr lang="en-US" dirty="0"/>
          </a:p>
        </p:txBody>
      </p:sp>
    </p:spTree>
    <p:extLst>
      <p:ext uri="{BB962C8B-B14F-4D97-AF65-F5344CB8AC3E}">
        <p14:creationId xmlns:p14="http://schemas.microsoft.com/office/powerpoint/2010/main" val="6402239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685800"/>
            <a:ext cx="3911600" cy="1346200"/>
          </a:xfrm>
          <a:prstGeom prst="rect">
            <a:avLst/>
          </a:prstGeom>
          <a:solidFill>
            <a:schemeClr val="tx1">
              <a:lumMod val="85000"/>
              <a:lumOff val="15000"/>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5650" y="704850"/>
            <a:ext cx="10515600" cy="1325563"/>
          </a:xfrm>
        </p:spPr>
        <p:txBody>
          <a:bodyPr>
            <a:normAutofit/>
          </a:bodyPr>
          <a:lstStyle/>
          <a:p>
            <a:r>
              <a:rPr lang="en-US" dirty="0" smtClean="0"/>
              <a:t>History</a:t>
            </a:r>
            <a:endParaRPr lang="en-US" dirty="0"/>
          </a:p>
        </p:txBody>
      </p:sp>
      <p:sp>
        <p:nvSpPr>
          <p:cNvPr id="4" name="Rectangle 3"/>
          <p:cNvSpPr/>
          <p:nvPr/>
        </p:nvSpPr>
        <p:spPr>
          <a:xfrm>
            <a:off x="0" y="2227385"/>
            <a:ext cx="12192000" cy="3790461"/>
          </a:xfrm>
          <a:prstGeom prst="rect">
            <a:avLst/>
          </a:prstGeom>
          <a:solidFill>
            <a:srgbClr val="FFFFFF">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13153" y="2376610"/>
            <a:ext cx="11088077" cy="3445852"/>
          </a:xfrm>
        </p:spPr>
        <p:txBody>
          <a:bodyPr numCol="2">
            <a:normAutofit fontScale="92500" lnSpcReduction="20000"/>
          </a:bodyPr>
          <a:lstStyle/>
          <a:p>
            <a:pPr marL="457200" indent="-457200"/>
            <a:r>
              <a:rPr lang="en-US" sz="3600" dirty="0" smtClean="0">
                <a:solidFill>
                  <a:srgbClr val="2B1E17"/>
                </a:solidFill>
              </a:rPr>
              <a:t>Old Dominion University</a:t>
            </a:r>
          </a:p>
          <a:p>
            <a:pPr marL="863600" lvl="1" indent="-406400"/>
            <a:r>
              <a:rPr lang="en-US" sz="3200" dirty="0" smtClean="0">
                <a:solidFill>
                  <a:srgbClr val="2B1E17"/>
                </a:solidFill>
              </a:rPr>
              <a:t>Founded in 1930</a:t>
            </a:r>
          </a:p>
          <a:p>
            <a:pPr marL="863600" lvl="1" indent="-406400"/>
            <a:r>
              <a:rPr lang="en-US" sz="3200" dirty="0" smtClean="0">
                <a:solidFill>
                  <a:srgbClr val="2B1E17"/>
                </a:solidFill>
              </a:rPr>
              <a:t>Undergraduate enrolled: </a:t>
            </a:r>
            <a:r>
              <a:rPr lang="en-US" sz="4800" dirty="0" smtClean="0">
                <a:solidFill>
                  <a:srgbClr val="2B1E17"/>
                </a:solidFill>
              </a:rPr>
              <a:t>19,612</a:t>
            </a:r>
          </a:p>
          <a:p>
            <a:pPr marL="863600" lvl="1" indent="-406400"/>
            <a:endParaRPr lang="en-US" sz="4800" dirty="0" smtClean="0">
              <a:solidFill>
                <a:srgbClr val="2B1E17"/>
              </a:solidFill>
            </a:endParaRPr>
          </a:p>
          <a:p>
            <a:pPr marL="457200" lvl="1" indent="0">
              <a:buNone/>
            </a:pPr>
            <a:endParaRPr lang="en-US" sz="4800" dirty="0">
              <a:solidFill>
                <a:srgbClr val="2B1E17"/>
              </a:solidFill>
            </a:endParaRPr>
          </a:p>
          <a:p>
            <a:pPr marL="863600" lvl="1" indent="-406400"/>
            <a:endParaRPr lang="en-US" sz="3200" dirty="0" smtClean="0">
              <a:solidFill>
                <a:srgbClr val="2B1E17"/>
              </a:solidFill>
            </a:endParaRPr>
          </a:p>
          <a:p>
            <a:pPr marL="863600" lvl="1" indent="-406400"/>
            <a:r>
              <a:rPr lang="en-US" sz="3900" dirty="0" smtClean="0">
                <a:solidFill>
                  <a:srgbClr val="2B1E17"/>
                </a:solidFill>
              </a:rPr>
              <a:t>Computer Science students enrolled: </a:t>
            </a:r>
            <a:endParaRPr lang="en-US" sz="3900" dirty="0" smtClean="0">
              <a:solidFill>
                <a:srgbClr val="2B1E17"/>
              </a:solidFill>
            </a:endParaRPr>
          </a:p>
          <a:p>
            <a:pPr marL="1320800" lvl="2" indent="-406400"/>
            <a:r>
              <a:rPr lang="en-US" sz="3500" dirty="0" smtClean="0">
                <a:solidFill>
                  <a:srgbClr val="2B1E17"/>
                </a:solidFill>
              </a:rPr>
              <a:t>Bachelor: 673</a:t>
            </a:r>
          </a:p>
          <a:p>
            <a:pPr marL="1320800" lvl="2" indent="-406400"/>
            <a:r>
              <a:rPr lang="en-US" sz="3500" dirty="0" smtClean="0">
                <a:solidFill>
                  <a:srgbClr val="2B1E17"/>
                </a:solidFill>
              </a:rPr>
              <a:t>Masters: 111</a:t>
            </a:r>
          </a:p>
          <a:p>
            <a:pPr marL="1320800" lvl="2" indent="-406400"/>
            <a:r>
              <a:rPr lang="en-US" sz="3500" dirty="0" smtClean="0">
                <a:solidFill>
                  <a:srgbClr val="2B1E17"/>
                </a:solidFill>
              </a:rPr>
              <a:t>PhD: 11</a:t>
            </a:r>
            <a:endParaRPr lang="en-US" sz="3500" dirty="0" smtClean="0">
              <a:solidFill>
                <a:srgbClr val="2B1E17"/>
              </a:solidFill>
            </a:endParaRPr>
          </a:p>
          <a:p>
            <a:pPr marL="914400" lvl="1" indent="-457200"/>
            <a:r>
              <a:rPr lang="en-US" sz="3900" dirty="0" smtClean="0">
                <a:solidFill>
                  <a:srgbClr val="2B1E17"/>
                </a:solidFill>
              </a:rPr>
              <a:t>Record Systems:</a:t>
            </a:r>
          </a:p>
          <a:p>
            <a:pPr marL="1371600" lvl="2" indent="-457200"/>
            <a:r>
              <a:rPr lang="en-US" sz="3500" dirty="0" smtClean="0">
                <a:solidFill>
                  <a:srgbClr val="2B1E17"/>
                </a:solidFill>
              </a:rPr>
              <a:t>I.S.I.S.</a:t>
            </a:r>
          </a:p>
          <a:p>
            <a:pPr marL="1371600" lvl="2" indent="-457200"/>
            <a:r>
              <a:rPr lang="en-US" sz="3500" dirty="0" smtClean="0">
                <a:solidFill>
                  <a:srgbClr val="2B1E17"/>
                </a:solidFill>
              </a:rPr>
              <a:t>Banner (</a:t>
            </a:r>
            <a:r>
              <a:rPr lang="en-US" sz="3500" dirty="0" err="1" smtClean="0">
                <a:solidFill>
                  <a:srgbClr val="2B1E17"/>
                </a:solidFill>
              </a:rPr>
              <a:t>LeoOnline</a:t>
            </a:r>
            <a:r>
              <a:rPr lang="en-US" sz="3500" dirty="0" smtClean="0"/>
              <a:t>)</a:t>
            </a:r>
          </a:p>
        </p:txBody>
      </p:sp>
      <p:sp>
        <p:nvSpPr>
          <p:cNvPr id="6" name="Date Placeholder 5"/>
          <p:cNvSpPr>
            <a:spLocks noGrp="1"/>
          </p:cNvSpPr>
          <p:nvPr>
            <p:ph type="dt" sz="half" idx="10"/>
          </p:nvPr>
        </p:nvSpPr>
        <p:spPr/>
        <p:txBody>
          <a:bodyPr/>
          <a:lstStyle/>
          <a:p>
            <a:r>
              <a:rPr lang="en-US" smtClean="0"/>
              <a:t>2/23/14</a:t>
            </a:r>
            <a:endParaRPr lang="en-US" dirty="0"/>
          </a:p>
        </p:txBody>
      </p:sp>
      <p:sp>
        <p:nvSpPr>
          <p:cNvPr id="8" name="Slide Number Placeholder 7"/>
          <p:cNvSpPr>
            <a:spLocks noGrp="1"/>
          </p:cNvSpPr>
          <p:nvPr>
            <p:ph type="sldNum" sz="quarter" idx="12"/>
          </p:nvPr>
        </p:nvSpPr>
        <p:spPr/>
        <p:txBody>
          <a:bodyPr/>
          <a:lstStyle/>
          <a:p>
            <a:fld id="{B7E0417A-1B0E-4C74-A576-3AC878E1BBBB}" type="slidenum">
              <a:rPr lang="en-US" smtClean="0"/>
              <a:t>5</a:t>
            </a:fld>
            <a:endParaRPr lang="en-US" dirty="0"/>
          </a:p>
        </p:txBody>
      </p:sp>
      <p:sp>
        <p:nvSpPr>
          <p:cNvPr id="7" name="Footer Placeholder 6"/>
          <p:cNvSpPr>
            <a:spLocks noGrp="1"/>
          </p:cNvSpPr>
          <p:nvPr>
            <p:ph type="ftr" sz="quarter" idx="11"/>
          </p:nvPr>
        </p:nvSpPr>
        <p:spPr/>
        <p:txBody>
          <a:bodyPr/>
          <a:lstStyle/>
          <a:p>
            <a:r>
              <a:rPr lang="en-US" smtClean="0"/>
              <a:t>Patrick DeBerry</a:t>
            </a:r>
            <a:endParaRPr lang="en-US" dirty="0"/>
          </a:p>
        </p:txBody>
      </p:sp>
    </p:spTree>
    <p:extLst>
      <p:ext uri="{BB962C8B-B14F-4D97-AF65-F5344CB8AC3E}">
        <p14:creationId xmlns:p14="http://schemas.microsoft.com/office/powerpoint/2010/main" val="3016158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animEffect transition="in" filter="fade">
                                      <p:cBhvr>
                                        <p:cTn id="44" dur="500"/>
                                        <p:tgtEl>
                                          <p:spTgt spid="3">
                                            <p:txEl>
                                              <p:pRg st="12" end="12"/>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4" grpId="0" animBg="1"/>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I.S.I.S.</a:t>
            </a:r>
            <a:endParaRPr lang="en-US" dirty="0"/>
          </a:p>
        </p:txBody>
      </p:sp>
      <p:sp>
        <p:nvSpPr>
          <p:cNvPr id="3" name="Content Placeholder 2"/>
          <p:cNvSpPr>
            <a:spLocks noGrp="1"/>
          </p:cNvSpPr>
          <p:nvPr>
            <p:ph idx="1"/>
          </p:nvPr>
        </p:nvSpPr>
        <p:spPr>
          <a:xfrm>
            <a:off x="838200" y="2079625"/>
            <a:ext cx="10515600" cy="4351338"/>
          </a:xfrm>
        </p:spPr>
        <p:txBody>
          <a:bodyPr/>
          <a:lstStyle/>
          <a:p>
            <a:pPr marL="406400" indent="-406400"/>
            <a:r>
              <a:rPr lang="en-US" dirty="0" smtClean="0"/>
              <a:t>ODU’s previous student records system</a:t>
            </a:r>
          </a:p>
          <a:p>
            <a:pPr marL="406400" indent="-406400"/>
            <a:r>
              <a:rPr lang="en-US" dirty="0" smtClean="0"/>
              <a:t>Supports students needs</a:t>
            </a:r>
          </a:p>
          <a:p>
            <a:pPr marL="406400" indent="-406400"/>
            <a:r>
              <a:rPr lang="en-US" dirty="0" smtClean="0"/>
              <a:t>Maintains student’s academic and financial records</a:t>
            </a:r>
          </a:p>
          <a:p>
            <a:pPr marL="390525" indent="-390525"/>
            <a:r>
              <a:rPr lang="en-US" dirty="0"/>
              <a:t>Maintains administrative files</a:t>
            </a:r>
          </a:p>
          <a:p>
            <a:pPr marL="390525" indent="-390525"/>
            <a:r>
              <a:rPr lang="en-US" dirty="0"/>
              <a:t>Allows to enroll students in courses and assess fees</a:t>
            </a:r>
          </a:p>
          <a:p>
            <a:pPr marL="406400" indent="-406400"/>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2/23/14</a:t>
            </a:r>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6</a:t>
            </a:fld>
            <a:endParaRPr lang="en-US" dirty="0"/>
          </a:p>
        </p:txBody>
      </p:sp>
      <p:sp>
        <p:nvSpPr>
          <p:cNvPr id="7" name="Rectangle 6"/>
          <p:cNvSpPr/>
          <p:nvPr/>
        </p:nvSpPr>
        <p:spPr>
          <a:xfrm>
            <a:off x="9255359" y="6056925"/>
            <a:ext cx="5080000" cy="369332"/>
          </a:xfrm>
          <a:prstGeom prst="rect">
            <a:avLst/>
          </a:prstGeom>
        </p:spPr>
        <p:txBody>
          <a:bodyPr wrap="square">
            <a:spAutoFit/>
          </a:bodyPr>
          <a:lstStyle/>
          <a:p>
            <a:r>
              <a:rPr lang="en-US" i="1" dirty="0" smtClean="0"/>
              <a:t>Source: UC San Diego</a:t>
            </a:r>
          </a:p>
        </p:txBody>
      </p:sp>
      <p:sp>
        <p:nvSpPr>
          <p:cNvPr id="5" name="Footer Placeholder 4"/>
          <p:cNvSpPr>
            <a:spLocks noGrp="1"/>
          </p:cNvSpPr>
          <p:nvPr>
            <p:ph type="ftr" sz="quarter" idx="11"/>
          </p:nvPr>
        </p:nvSpPr>
        <p:spPr/>
        <p:txBody>
          <a:bodyPr/>
          <a:lstStyle/>
          <a:p>
            <a:r>
              <a:rPr lang="en-US" smtClean="0"/>
              <a:t>Patrick DeBerry</a:t>
            </a:r>
            <a:endParaRPr lang="en-US" dirty="0"/>
          </a:p>
        </p:txBody>
      </p:sp>
    </p:spTree>
    <p:extLst>
      <p:ext uri="{BB962C8B-B14F-4D97-AF65-F5344CB8AC3E}">
        <p14:creationId xmlns:p14="http://schemas.microsoft.com/office/powerpoint/2010/main" val="3604603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Banner (</a:t>
            </a:r>
            <a:r>
              <a:rPr lang="en-US" dirty="0" err="1" smtClean="0"/>
              <a:t>LeoOnline</a:t>
            </a:r>
            <a:r>
              <a:rPr lang="en-US" dirty="0" smtClean="0"/>
              <a:t>)</a:t>
            </a:r>
            <a:endParaRPr lang="en-US" dirty="0"/>
          </a:p>
        </p:txBody>
      </p:sp>
      <p:sp>
        <p:nvSpPr>
          <p:cNvPr id="3" name="Content Placeholder 2"/>
          <p:cNvSpPr>
            <a:spLocks noGrp="1"/>
          </p:cNvSpPr>
          <p:nvPr>
            <p:ph idx="1"/>
          </p:nvPr>
        </p:nvSpPr>
        <p:spPr>
          <a:xfrm>
            <a:off x="4495800" y="2506662"/>
            <a:ext cx="6858000" cy="4351338"/>
          </a:xfrm>
        </p:spPr>
        <p:txBody>
          <a:bodyPr/>
          <a:lstStyle/>
          <a:p>
            <a:pPr marL="457200" indent="-457200"/>
            <a:r>
              <a:rPr lang="en-US" dirty="0" smtClean="0"/>
              <a:t>ODU’s centralized academic and administrative records system</a:t>
            </a:r>
          </a:p>
          <a:p>
            <a:pPr marL="457200" indent="-457200"/>
            <a:r>
              <a:rPr lang="en-US" dirty="0" smtClean="0"/>
              <a:t>Web-based graphical user interface</a:t>
            </a:r>
          </a:p>
          <a:p>
            <a:pPr marL="457200" indent="-457200"/>
            <a:r>
              <a:rPr lang="en-US" dirty="0" smtClean="0"/>
              <a:t>Maintains all the academic and financial data for students</a:t>
            </a:r>
          </a:p>
          <a:p>
            <a:pPr marL="457200" indent="-457200"/>
            <a:r>
              <a:rPr lang="en-US" dirty="0" smtClean="0"/>
              <a:t>Allows users to change data with forms (with rights granted)</a:t>
            </a:r>
          </a:p>
        </p:txBody>
      </p:sp>
      <p:sp>
        <p:nvSpPr>
          <p:cNvPr id="4" name="Rectangle 3"/>
          <p:cNvSpPr/>
          <p:nvPr/>
        </p:nvSpPr>
        <p:spPr>
          <a:xfrm>
            <a:off x="7594600" y="6096000"/>
            <a:ext cx="5080000" cy="369332"/>
          </a:xfrm>
          <a:prstGeom prst="rect">
            <a:avLst/>
          </a:prstGeom>
        </p:spPr>
        <p:txBody>
          <a:bodyPr wrap="square">
            <a:spAutoFit/>
          </a:bodyPr>
          <a:lstStyle/>
          <a:p>
            <a:r>
              <a:rPr lang="en-US" i="1" dirty="0" smtClean="0"/>
              <a:t>Source: Old Dominion University Website</a:t>
            </a:r>
          </a:p>
        </p:txBody>
      </p:sp>
      <p:pic>
        <p:nvPicPr>
          <p:cNvPr id="5" name="Picture 4" descr="leoonline-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200" y="2006600"/>
            <a:ext cx="3633216" cy="4349496"/>
          </a:xfrm>
          <a:prstGeom prst="rect">
            <a:avLst/>
          </a:prstGeom>
        </p:spPr>
      </p:pic>
      <p:sp>
        <p:nvSpPr>
          <p:cNvPr id="6" name="Date Placeholder 5"/>
          <p:cNvSpPr>
            <a:spLocks noGrp="1"/>
          </p:cNvSpPr>
          <p:nvPr>
            <p:ph type="dt" sz="half" idx="10"/>
          </p:nvPr>
        </p:nvSpPr>
        <p:spPr/>
        <p:txBody>
          <a:bodyPr/>
          <a:lstStyle/>
          <a:p>
            <a:r>
              <a:rPr lang="en-US" smtClean="0"/>
              <a:t>2/23/14</a:t>
            </a:r>
            <a:endParaRPr lang="en-US" dirty="0"/>
          </a:p>
        </p:txBody>
      </p:sp>
      <p:sp>
        <p:nvSpPr>
          <p:cNvPr id="8" name="Slide Number Placeholder 7"/>
          <p:cNvSpPr>
            <a:spLocks noGrp="1"/>
          </p:cNvSpPr>
          <p:nvPr>
            <p:ph type="sldNum" sz="quarter" idx="12"/>
          </p:nvPr>
        </p:nvSpPr>
        <p:spPr/>
        <p:txBody>
          <a:bodyPr/>
          <a:lstStyle/>
          <a:p>
            <a:fld id="{B7E0417A-1B0E-4C74-A576-3AC878E1BBBB}" type="slidenum">
              <a:rPr lang="en-US" smtClean="0"/>
              <a:t>7</a:t>
            </a:fld>
            <a:endParaRPr lang="en-US" dirty="0"/>
          </a:p>
        </p:txBody>
      </p:sp>
      <p:sp>
        <p:nvSpPr>
          <p:cNvPr id="7" name="Footer Placeholder 6"/>
          <p:cNvSpPr>
            <a:spLocks noGrp="1"/>
          </p:cNvSpPr>
          <p:nvPr>
            <p:ph type="ftr" sz="quarter" idx="11"/>
          </p:nvPr>
        </p:nvSpPr>
        <p:spPr/>
        <p:txBody>
          <a:bodyPr/>
          <a:lstStyle/>
          <a:p>
            <a:r>
              <a:rPr lang="en-US" smtClean="0"/>
              <a:t>Patrick DeBerry</a:t>
            </a:r>
            <a:endParaRPr lang="en-US" dirty="0"/>
          </a:p>
        </p:txBody>
      </p:sp>
    </p:spTree>
    <p:extLst>
      <p:ext uri="{BB962C8B-B14F-4D97-AF65-F5344CB8AC3E}">
        <p14:creationId xmlns:p14="http://schemas.microsoft.com/office/powerpoint/2010/main" val="231031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Stufor</a:t>
            </a:r>
            <a:r>
              <a:rPr lang="en-US" dirty="0" smtClean="0"/>
              <a:t> C</a:t>
            </a:r>
            <a:endParaRPr lang="en-US" dirty="0"/>
          </a:p>
        </p:txBody>
      </p:sp>
      <p:sp>
        <p:nvSpPr>
          <p:cNvPr id="2" name="Title 1"/>
          <p:cNvSpPr>
            <a:spLocks noGrp="1"/>
          </p:cNvSpPr>
          <p:nvPr>
            <p:ph type="title"/>
          </p:nvPr>
        </p:nvSpPr>
        <p:spPr/>
        <p:txBody>
          <a:bodyPr/>
          <a:lstStyle/>
          <a:p>
            <a:r>
              <a:rPr lang="en-US" dirty="0" smtClean="0"/>
              <a:t>Student Enrollment for CS250</a:t>
            </a:r>
            <a:endParaRPr lang="en-US" dirty="0"/>
          </a:p>
        </p:txBody>
      </p:sp>
      <p:pic>
        <p:nvPicPr>
          <p:cNvPr id="3" name="Picture 2" descr="enrollmentsig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2146301"/>
            <a:ext cx="10896600" cy="3197334"/>
          </a:xfrm>
          <a:prstGeom prst="rect">
            <a:avLst/>
          </a:prstGeom>
        </p:spPr>
      </p:pic>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6600" y="558800"/>
            <a:ext cx="10837704" cy="5516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219200" y="6096000"/>
            <a:ext cx="9245600" cy="369332"/>
          </a:xfrm>
          <a:prstGeom prst="rect">
            <a:avLst/>
          </a:prstGeom>
        </p:spPr>
        <p:txBody>
          <a:bodyPr wrap="square">
            <a:spAutoFit/>
          </a:bodyPr>
          <a:lstStyle/>
          <a:p>
            <a:r>
              <a:rPr lang="en-US" i="1" dirty="0"/>
              <a:t>Data provided from </a:t>
            </a:r>
            <a:r>
              <a:rPr lang="en-US" i="1" dirty="0" err="1"/>
              <a:t>LeoOnline</a:t>
            </a:r>
            <a:r>
              <a:rPr lang="en-US" i="1" dirty="0"/>
              <a:t>, ODU's student information system</a:t>
            </a:r>
            <a:endParaRPr lang="en-US" dirty="0"/>
          </a:p>
        </p:txBody>
      </p:sp>
      <p:sp>
        <p:nvSpPr>
          <p:cNvPr id="6" name="Date Placeholder 5"/>
          <p:cNvSpPr>
            <a:spLocks noGrp="1"/>
          </p:cNvSpPr>
          <p:nvPr>
            <p:ph type="dt" sz="half" idx="10"/>
          </p:nvPr>
        </p:nvSpPr>
        <p:spPr/>
        <p:txBody>
          <a:bodyPr/>
          <a:lstStyle/>
          <a:p>
            <a:r>
              <a:rPr lang="en-US" smtClean="0"/>
              <a:t>2/23/14</a:t>
            </a:r>
            <a:endParaRPr lang="en-US" dirty="0"/>
          </a:p>
        </p:txBody>
      </p:sp>
      <p:sp>
        <p:nvSpPr>
          <p:cNvPr id="8" name="Slide Number Placeholder 7"/>
          <p:cNvSpPr>
            <a:spLocks noGrp="1"/>
          </p:cNvSpPr>
          <p:nvPr>
            <p:ph type="sldNum" sz="quarter" idx="12"/>
          </p:nvPr>
        </p:nvSpPr>
        <p:spPr/>
        <p:txBody>
          <a:bodyPr/>
          <a:lstStyle/>
          <a:p>
            <a:fld id="{B7E0417A-1B0E-4C74-A576-3AC878E1BBBB}" type="slidenum">
              <a:rPr lang="en-US" smtClean="0"/>
              <a:t>8</a:t>
            </a:fld>
            <a:endParaRPr lang="en-US" dirty="0"/>
          </a:p>
        </p:txBody>
      </p:sp>
      <p:sp>
        <p:nvSpPr>
          <p:cNvPr id="7" name="Footer Placeholder 6"/>
          <p:cNvSpPr>
            <a:spLocks noGrp="1"/>
          </p:cNvSpPr>
          <p:nvPr>
            <p:ph type="ftr" sz="quarter" idx="11"/>
          </p:nvPr>
        </p:nvSpPr>
        <p:spPr/>
        <p:txBody>
          <a:bodyPr/>
          <a:lstStyle/>
          <a:p>
            <a:r>
              <a:rPr lang="en-US" smtClean="0"/>
              <a:t>Patrick DeBerry</a:t>
            </a:r>
            <a:endParaRPr lang="en-US" dirty="0"/>
          </a:p>
        </p:txBody>
      </p:sp>
    </p:spTree>
    <p:extLst>
      <p:ext uri="{BB962C8B-B14F-4D97-AF65-F5344CB8AC3E}">
        <p14:creationId xmlns:p14="http://schemas.microsoft.com/office/powerpoint/2010/main" val="2540627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2387600"/>
            <a:ext cx="12192000" cy="2489200"/>
          </a:xfrm>
          <a:prstGeom prst="rect">
            <a:avLst/>
          </a:prstGeom>
          <a:solidFill>
            <a:srgbClr val="FFFFFF">
              <a:alpha val="8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type="subTitle" idx="1"/>
          </p:nvPr>
        </p:nvSpPr>
        <p:spPr>
          <a:xfrm>
            <a:off x="711200" y="2590800"/>
            <a:ext cx="10947400" cy="3530600"/>
          </a:xfrm>
        </p:spPr>
        <p:txBody>
          <a:bodyPr>
            <a:normAutofit/>
          </a:bodyPr>
          <a:lstStyle/>
          <a:p>
            <a:r>
              <a:rPr lang="en-US" sz="6600" dirty="0" smtClean="0">
                <a:solidFill>
                  <a:srgbClr val="2B1E17"/>
                </a:solidFill>
              </a:rPr>
              <a:t>Not enough seats for students enrolled in some classes</a:t>
            </a:r>
          </a:p>
          <a:p>
            <a:endParaRPr lang="en-US" dirty="0" smtClean="0"/>
          </a:p>
          <a:p>
            <a:endParaRPr lang="en-US" dirty="0"/>
          </a:p>
        </p:txBody>
      </p:sp>
      <p:sp>
        <p:nvSpPr>
          <p:cNvPr id="7" name="Content Placeholder 2"/>
          <p:cNvSpPr txBox="1">
            <a:spLocks/>
          </p:cNvSpPr>
          <p:nvPr/>
        </p:nvSpPr>
        <p:spPr>
          <a:xfrm>
            <a:off x="787400" y="3073400"/>
            <a:ext cx="10947400" cy="13462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2">
                    <a:lumMod val="7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645654"/>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645654"/>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645654"/>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645654"/>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600" dirty="0" smtClean="0">
                <a:solidFill>
                  <a:srgbClr val="2B1E17"/>
                </a:solidFill>
              </a:rPr>
              <a:t>PROBLEM</a:t>
            </a:r>
            <a:endParaRPr lang="en-US" dirty="0"/>
          </a:p>
        </p:txBody>
      </p:sp>
      <p:sp>
        <p:nvSpPr>
          <p:cNvPr id="8" name="Date Placeholder 7"/>
          <p:cNvSpPr>
            <a:spLocks noGrp="1"/>
          </p:cNvSpPr>
          <p:nvPr>
            <p:ph type="dt" sz="half" idx="10"/>
          </p:nvPr>
        </p:nvSpPr>
        <p:spPr/>
        <p:txBody>
          <a:bodyPr/>
          <a:lstStyle/>
          <a:p>
            <a:r>
              <a:rPr lang="en-US" smtClean="0"/>
              <a:t>2/23/14</a:t>
            </a:r>
            <a:endParaRPr lang="en-US" dirty="0"/>
          </a:p>
        </p:txBody>
      </p:sp>
      <p:sp>
        <p:nvSpPr>
          <p:cNvPr id="10" name="Slide Number Placeholder 9"/>
          <p:cNvSpPr>
            <a:spLocks noGrp="1"/>
          </p:cNvSpPr>
          <p:nvPr>
            <p:ph type="sldNum" sz="quarter" idx="12"/>
          </p:nvPr>
        </p:nvSpPr>
        <p:spPr/>
        <p:txBody>
          <a:bodyPr/>
          <a:lstStyle/>
          <a:p>
            <a:fld id="{B7E0417A-1B0E-4C74-A576-3AC878E1BBBB}" type="slidenum">
              <a:rPr lang="en-US" smtClean="0"/>
              <a:t>9</a:t>
            </a:fld>
            <a:endParaRPr lang="en-US" dirty="0"/>
          </a:p>
        </p:txBody>
      </p:sp>
      <p:sp>
        <p:nvSpPr>
          <p:cNvPr id="2" name="Footer Placeholder 1"/>
          <p:cNvSpPr>
            <a:spLocks noGrp="1"/>
          </p:cNvSpPr>
          <p:nvPr>
            <p:ph type="ftr" sz="quarter" idx="11"/>
          </p:nvPr>
        </p:nvSpPr>
        <p:spPr/>
        <p:txBody>
          <a:bodyPr/>
          <a:lstStyle/>
          <a:p>
            <a:r>
              <a:rPr lang="en-US" smtClean="0"/>
              <a:t>Patrick DeBerry</a:t>
            </a:r>
            <a:endParaRPr lang="en-US" dirty="0"/>
          </a:p>
        </p:txBody>
      </p:sp>
    </p:spTree>
    <p:extLst>
      <p:ext uri="{BB962C8B-B14F-4D97-AF65-F5344CB8AC3E}">
        <p14:creationId xmlns:p14="http://schemas.microsoft.com/office/powerpoint/2010/main" val="2504927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2119</TotalTime>
  <Words>1832</Words>
  <Application>Microsoft Macintosh PowerPoint</Application>
  <PresentationFormat>Custom</PresentationFormat>
  <Paragraphs>323</Paragraphs>
  <Slides>37</Slides>
  <Notes>16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Office Theme</vt:lpstr>
      <vt:lpstr>Document</vt:lpstr>
      <vt:lpstr> CS Waitlist Management System</vt:lpstr>
      <vt:lpstr>Team CORSICA</vt:lpstr>
      <vt:lpstr>Table of Content</vt:lpstr>
      <vt:lpstr>PROBLEM &amp;  HISTORICAL DATA</vt:lpstr>
      <vt:lpstr>History</vt:lpstr>
      <vt:lpstr>I.S.I.S.</vt:lpstr>
      <vt:lpstr>Banner (LeoOnline)</vt:lpstr>
      <vt:lpstr>Student Enrollment for CS250</vt:lpstr>
      <vt:lpstr>PowerPoint Presentation</vt:lpstr>
      <vt:lpstr>CASE STUDY</vt:lpstr>
      <vt:lpstr>Current Waitlist</vt:lpstr>
      <vt:lpstr>Simple Process</vt:lpstr>
      <vt:lpstr>PowerPoint Presentation</vt:lpstr>
      <vt:lpstr>PROBLEM STATEMENT</vt:lpstr>
      <vt:lpstr>Problem Characteristics</vt:lpstr>
      <vt:lpstr>Current Process Flow</vt:lpstr>
      <vt:lpstr>Waitlist History Log</vt:lpstr>
      <vt:lpstr>Waitlist History Log</vt:lpstr>
      <vt:lpstr>Waitlist History Log</vt:lpstr>
      <vt:lpstr>PowerPoint Presentation</vt:lpstr>
      <vt:lpstr>SOLUTION</vt:lpstr>
      <vt:lpstr>Solution Statement</vt:lpstr>
      <vt:lpstr>Solution Goals and Objectives</vt:lpstr>
      <vt:lpstr>PowerPoint Presentation</vt:lpstr>
      <vt:lpstr>Improved Process </vt:lpstr>
      <vt:lpstr>COMPETITION &amp;  MAJOR FUNCTIONAL COMPONENTS</vt:lpstr>
      <vt:lpstr>Competition Part I</vt:lpstr>
      <vt:lpstr>Competition Part II</vt:lpstr>
      <vt:lpstr>Competition Part III</vt:lpstr>
      <vt:lpstr>Competition Part IV</vt:lpstr>
      <vt:lpstr>Major Functional Component Diagram</vt:lpstr>
      <vt:lpstr>Required Components</vt:lpstr>
      <vt:lpstr>BENEFIT OF CORSICA</vt:lpstr>
      <vt:lpstr>PowerPoint Presentation</vt:lpstr>
      <vt:lpstr>Benefits of CORSICA</vt:lpstr>
      <vt:lpstr>Problems with Solution</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dc:title>
  <dc:creator>Lookmai Rattana</dc:creator>
  <cp:lastModifiedBy>Lookmai Rattana</cp:lastModifiedBy>
  <cp:revision>57</cp:revision>
  <dcterms:created xsi:type="dcterms:W3CDTF">2014-02-23T19:42:25Z</dcterms:created>
  <dcterms:modified xsi:type="dcterms:W3CDTF">2014-02-25T15:58:29Z</dcterms:modified>
</cp:coreProperties>
</file>